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270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16440" y="1828800"/>
            <a:ext cx="6171840" cy="11302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Book Antiqu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6440" y="1828800"/>
            <a:ext cx="6171840" cy="243792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strike="noStrike" cap="all" spc="-1">
                <a:solidFill>
                  <a:srgbClr val="8FACDD"/>
                </a:solidFill>
                <a:latin typeface="Lucida Sans"/>
              </a:rPr>
              <a:t>Click to edit Master title style</a:t>
            </a:r>
            <a:endParaRPr lang="en-US" sz="4800" b="0" strike="noStrike" spc="-1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343080" y="8555400"/>
            <a:ext cx="1599840" cy="48636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2B94B4F3-87C6-4929-989E-4B7669B71EB8}" type="datetime">
              <a:rPr lang="en-GB" sz="1200" b="0" strike="noStrike" spc="-1">
                <a:solidFill>
                  <a:srgbClr val="BCBCBC"/>
                </a:solidFill>
                <a:latin typeface="Book Antiqua"/>
              </a:rPr>
              <a:pPr>
                <a:lnSpc>
                  <a:spcPct val="100000"/>
                </a:lnSpc>
              </a:pPr>
              <a:t>02/08/2021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555400"/>
            <a:ext cx="2171520" cy="48636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5943600" y="8555400"/>
            <a:ext cx="571320" cy="486360"/>
          </a:xfrm>
          <a:prstGeom prst="rect">
            <a:avLst/>
          </a:prstGeom>
        </p:spPr>
        <p:txBody>
          <a:bodyPr lIns="0" tIns="45000" rIns="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A4762D9-B8E6-4472-A7A9-5F58B3C666F3}" type="slidenum">
              <a:rPr lang="en-GB" sz="1200" b="0" strike="noStrike" spc="-1">
                <a:solidFill>
                  <a:srgbClr val="BCBCBC"/>
                </a:solidFill>
                <a:latin typeface="Book Antiqua"/>
              </a:rPr>
              <a:pPr algn="r">
                <a:lnSpc>
                  <a:spcPct val="100000"/>
                </a:lnSpc>
              </a:pPr>
              <a:t>‹#›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ntbrite.co.uk/e/scottish-mri-sig-study-day-2-tickets-161114262095?utm-campaign=social,email&amp;utm-content=attendeeshare&amp;utm-medium=discovery&amp;utm-source=strongmail&amp;utm-term=checkoutwidg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975240" y="309600"/>
            <a:ext cx="5078160" cy="699840"/>
          </a:xfrm>
          <a:prstGeom prst="rect">
            <a:avLst/>
          </a:prstGeom>
          <a:noFill/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4000" b="0" strike="noStrike" spc="-1">
                <a:solidFill>
                  <a:srgbClr val="FFFFFF"/>
                </a:solidFill>
                <a:latin typeface="Arial Rounded MT Bold"/>
              </a:rPr>
              <a:t>MRI SIG Study Day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910080" y="1244520"/>
            <a:ext cx="5078160" cy="127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2000" b="0" strike="noStrike" spc="-1" dirty="0">
                <a:solidFill>
                  <a:srgbClr val="FFFFFF"/>
                </a:solidFill>
                <a:latin typeface="Arial"/>
              </a:rPr>
              <a:t>Thursday 2</a:t>
            </a:r>
            <a:r>
              <a:rPr lang="en-GB" sz="2000" b="0" strike="noStrike" spc="-1" baseline="30000" dirty="0">
                <a:solidFill>
                  <a:srgbClr val="FFFFFF"/>
                </a:solidFill>
                <a:latin typeface="Arial"/>
              </a:rPr>
              <a:t>nd</a:t>
            </a:r>
            <a:r>
              <a:rPr lang="en-GB" sz="2000" b="0" strike="noStrike" spc="-1" dirty="0">
                <a:solidFill>
                  <a:srgbClr val="FFFFFF"/>
                </a:solidFill>
                <a:latin typeface="Arial"/>
              </a:rPr>
              <a:t> September </a:t>
            </a:r>
            <a:endParaRPr lang="pl-PL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000" b="0" strike="noStrike" spc="-1" dirty="0">
                <a:solidFill>
                  <a:srgbClr val="FFFFFF"/>
                </a:solidFill>
                <a:latin typeface="Arial"/>
              </a:rPr>
              <a:t>10:00 – 12:00</a:t>
            </a:r>
            <a:endParaRPr lang="pl-PL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000" b="0" strike="noStrike" spc="-1" dirty="0">
                <a:solidFill>
                  <a:srgbClr val="FFFFFF"/>
                </a:solidFill>
                <a:latin typeface="Arial"/>
              </a:rPr>
              <a:t>Online event on Microsoft Teams</a:t>
            </a:r>
            <a:endParaRPr lang="pl-PL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2000" b="0" strike="noStrike" spc="-1" dirty="0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260640" y="2353680"/>
            <a:ext cx="6459474" cy="39688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 dirty="0">
                <a:solidFill>
                  <a:srgbClr val="FFFFFF"/>
                </a:solidFill>
                <a:latin typeface="Arial"/>
              </a:rPr>
              <a:t> Presentations: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 Current Research in MRI at Edinburgh Imaging</a:t>
            </a:r>
            <a:endParaRPr lang="pl-PL" sz="1800" b="0" strike="noStrike" spc="-1" dirty="0">
              <a:latin typeface="Arial"/>
            </a:endParaRPr>
          </a:p>
          <a:p>
            <a:pPr indent="274638">
              <a:lnSpc>
                <a:spcPct val="100000"/>
              </a:lnSpc>
            </a:pP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800" b="0" i="1" strike="noStrike" spc="-1" dirty="0">
                <a:solidFill>
                  <a:srgbClr val="D9D9D9"/>
                </a:solidFill>
                <a:latin typeface="Arial"/>
              </a:rPr>
              <a:t>Edinburgh Imaging Research Team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 MRI and Cochlear Implants</a:t>
            </a:r>
            <a:endParaRPr lang="pl-PL" sz="1800" b="0" strike="noStrike" spc="-1" dirty="0">
              <a:latin typeface="Arial"/>
            </a:endParaRPr>
          </a:p>
          <a:p>
            <a:pPr marL="274638">
              <a:lnSpc>
                <a:spcPct val="100000"/>
              </a:lnSpc>
            </a:pP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800" b="0" i="1" strike="noStrike" spc="-1" dirty="0">
                <a:solidFill>
                  <a:srgbClr val="D9D9D9"/>
                </a:solidFill>
                <a:latin typeface="Arial"/>
              </a:rPr>
              <a:t>Pauline Hall Barrientos 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en-GB" sz="1800" b="1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Exploring diffusion-weighted imaging (DWI)                     </a:t>
            </a:r>
            <a:endParaRPr lang="pl-PL" sz="1800" b="0" strike="noStrike" spc="-1" dirty="0">
              <a:latin typeface="Arial"/>
            </a:endParaRPr>
          </a:p>
          <a:p>
            <a:pPr marL="274638">
              <a:lnSpc>
                <a:spcPct val="100000"/>
              </a:lnSpc>
              <a:buClr>
                <a:srgbClr val="FFFFFF"/>
              </a:buClr>
            </a:pPr>
            <a:r>
              <a:rPr lang="en-GB" sz="1800" b="1" strike="noStrike" spc="-1" dirty="0" smtClean="0">
                <a:solidFill>
                  <a:srgbClr val="FFFFFF"/>
                </a:solidFill>
                <a:latin typeface="Arial"/>
              </a:rPr>
              <a:t>sequence </a:t>
            </a: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for the detection of </a:t>
            </a:r>
            <a:r>
              <a:rPr lang="en-GB" sz="1800" b="1" strike="noStrike" spc="-1" dirty="0" err="1">
                <a:solidFill>
                  <a:srgbClr val="FFFFFF"/>
                </a:solidFill>
                <a:latin typeface="Arial"/>
              </a:rPr>
              <a:t>pancreaticobiliary</a:t>
            </a: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GB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GB" b="1" spc="-1" dirty="0" smtClean="0">
                <a:solidFill>
                  <a:srgbClr val="FFFFFF"/>
                </a:solidFill>
                <a:latin typeface="Arial"/>
              </a:rPr>
              <a:t>  </a:t>
            </a:r>
            <a:r>
              <a:rPr lang="en-GB" sz="1800" b="1" strike="noStrike" spc="-1" dirty="0" smtClean="0">
                <a:solidFill>
                  <a:srgbClr val="FFFFFF"/>
                </a:solidFill>
                <a:latin typeface="Arial"/>
              </a:rPr>
              <a:t>cancer in </a:t>
            </a:r>
            <a:r>
              <a:rPr lang="en-GB" sz="1800" b="1" strike="noStrike" spc="-1" dirty="0">
                <a:solidFill>
                  <a:srgbClr val="FFFFFF"/>
                </a:solidFill>
                <a:latin typeface="Arial"/>
              </a:rPr>
              <a:t>an MRCP protocol</a:t>
            </a:r>
            <a:endParaRPr lang="pl-PL" sz="1800" b="0" strike="noStrike" spc="-1" dirty="0">
              <a:latin typeface="Arial"/>
            </a:endParaRPr>
          </a:p>
          <a:p>
            <a:pPr marL="274638">
              <a:lnSpc>
                <a:spcPct val="100000"/>
              </a:lnSpc>
            </a:pPr>
            <a:r>
              <a:rPr lang="en-GB" sz="1800" b="0" i="1" strike="noStrike" spc="-1" dirty="0">
                <a:solidFill>
                  <a:srgbClr val="D9D9D9"/>
                </a:solidFill>
                <a:latin typeface="Arial"/>
              </a:rPr>
              <a:t>Louise Gillespie MRI Core Radiographer QEUH Hospital  </a:t>
            </a:r>
            <a:r>
              <a:rPr lang="en-GB" sz="1800" b="0" i="1" strike="noStrike" spc="-1" dirty="0" smtClean="0">
                <a:solidFill>
                  <a:srgbClr val="D9D9D9"/>
                </a:solidFill>
                <a:latin typeface="Arial"/>
              </a:rPr>
              <a:t>Glasgow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231480" y="6520086"/>
            <a:ext cx="6435360" cy="30147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 dirty="0" smtClean="0">
                <a:solidFill>
                  <a:srgbClr val="FFFFFF"/>
                </a:solidFill>
                <a:latin typeface="Arial"/>
              </a:rPr>
              <a:t>Registration is now OPEN  (</a:t>
            </a:r>
            <a:r>
              <a:rPr lang="en-GB" spc="-1" dirty="0">
                <a:solidFill>
                  <a:srgbClr val="FFFFFF"/>
                </a:solidFill>
              </a:rPr>
              <a:t>closes midday 1</a:t>
            </a:r>
            <a:r>
              <a:rPr lang="en-GB" sz="1800" b="0" strike="noStrike" spc="-1" baseline="30000" dirty="0" smtClean="0">
                <a:solidFill>
                  <a:srgbClr val="FFFFFF"/>
                </a:solidFill>
                <a:latin typeface="Arial"/>
              </a:rPr>
              <a:t>st</a:t>
            </a:r>
            <a:r>
              <a:rPr lang="en-GB" sz="1800" b="0" strike="noStrike" spc="-1" baseline="14000000" dirty="0" smtClean="0">
                <a:solidFill>
                  <a:srgbClr val="FFFFFF"/>
                </a:solidFill>
                <a:latin typeface="Arial"/>
              </a:rPr>
              <a:t>s</a:t>
            </a:r>
            <a:r>
              <a:rPr lang="en-GB" sz="1800" b="0" strike="noStrike" spc="-1" dirty="0" smtClean="0">
                <a:solidFill>
                  <a:srgbClr val="FFFFFF"/>
                </a:solidFill>
                <a:latin typeface="Arial"/>
              </a:rPr>
              <a:t> Sept 2021) </a:t>
            </a:r>
            <a:r>
              <a:rPr lang="en-GB" sz="1400" b="0" strike="noStrike" spc="-1" dirty="0" smtClean="0">
                <a:solidFill>
                  <a:schemeClr val="bg1"/>
                </a:solidFill>
                <a:latin typeface="Arial"/>
                <a:hlinkClick r:id="rId2"/>
              </a:rPr>
              <a:t>https</a:t>
            </a:r>
            <a:r>
              <a:rPr lang="en-GB" sz="1400" b="0" strike="noStrike" spc="-1" dirty="0">
                <a:solidFill>
                  <a:schemeClr val="bg1"/>
                </a:solidFill>
                <a:latin typeface="Arial"/>
                <a:hlinkClick r:id="rId2"/>
              </a:rPr>
              <a:t>://www.eventbrite.co.uk/e/scottish-mri-sig-study-day-2-tickets-161114262095?utm-campaign=social%2Cemail&amp;utm-content=attendeeshare&amp;utm-medium=discovery&amp;utm-source=strongmail&amp;utm-term=checkoutwidget</a:t>
            </a:r>
            <a:endParaRPr lang="pl-PL" sz="14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400" b="0" strike="noStrike" spc="-1" dirty="0" smtClean="0">
                <a:solidFill>
                  <a:srgbClr val="FFFFFF"/>
                </a:solidFill>
                <a:latin typeface="Arial"/>
              </a:rPr>
              <a:t>Date and time not suit?</a:t>
            </a:r>
            <a:r>
              <a:rPr lang="en-GB" sz="1400" spc="-1" dirty="0" smtClean="0">
                <a:solidFill>
                  <a:srgbClr val="FFFFFF"/>
                </a:solidFill>
                <a:latin typeface="Arial"/>
              </a:rPr>
              <a:t> pl</a:t>
            </a:r>
            <a:r>
              <a:rPr lang="en-GB" sz="1400" b="0" strike="noStrike" spc="-1" dirty="0" smtClean="0">
                <a:solidFill>
                  <a:srgbClr val="FFFFFF"/>
                </a:solidFill>
                <a:latin typeface="Arial"/>
              </a:rPr>
              <a:t>ease still register </a:t>
            </a:r>
            <a:r>
              <a:rPr lang="en-GB" sz="1400" spc="-1" dirty="0" smtClean="0">
                <a:solidFill>
                  <a:srgbClr val="FFFFFF"/>
                </a:solidFill>
                <a:latin typeface="Arial"/>
              </a:rPr>
              <a:t> as you will be given access to the recorded event with an Eventbrite ticket.</a:t>
            </a:r>
            <a:endParaRPr lang="pl-PL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400" b="0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Contact details: </a:t>
            </a:r>
            <a:r>
              <a:rPr lang="en-GB" sz="1400" b="0" strike="noStrike" spc="-1" dirty="0">
                <a:solidFill>
                  <a:srgbClr val="FFFFFF"/>
                </a:solidFill>
                <a:latin typeface="Arial"/>
              </a:rPr>
              <a:t>ScottishMRISIG@gmail.com</a:t>
            </a:r>
            <a:endParaRPr lang="pl-PL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400" b="0" strike="noStrike" spc="-1" dirty="0">
              <a:latin typeface="Arial"/>
            </a:endParaRPr>
          </a:p>
        </p:txBody>
      </p:sp>
      <p:grpSp>
        <p:nvGrpSpPr>
          <p:cNvPr id="44" name="Group 5"/>
          <p:cNvGrpSpPr/>
          <p:nvPr/>
        </p:nvGrpSpPr>
        <p:grpSpPr>
          <a:xfrm>
            <a:off x="260640" y="1308960"/>
            <a:ext cx="1008000" cy="855000"/>
            <a:chOff x="260640" y="1308960"/>
            <a:chExt cx="1008000" cy="855000"/>
          </a:xfrm>
        </p:grpSpPr>
        <p:grpSp>
          <p:nvGrpSpPr>
            <p:cNvPr id="45" name="Group 6"/>
            <p:cNvGrpSpPr/>
            <p:nvPr/>
          </p:nvGrpSpPr>
          <p:grpSpPr>
            <a:xfrm>
              <a:off x="316080" y="1308960"/>
              <a:ext cx="888120" cy="855000"/>
              <a:chOff x="316080" y="1308960"/>
              <a:chExt cx="888120" cy="855000"/>
            </a:xfrm>
          </p:grpSpPr>
          <p:sp>
            <p:nvSpPr>
              <p:cNvPr id="46" name="CustomShape 7"/>
              <p:cNvSpPr/>
              <p:nvPr/>
            </p:nvSpPr>
            <p:spPr>
              <a:xfrm>
                <a:off x="434880" y="1463040"/>
                <a:ext cx="657720" cy="700920"/>
              </a:xfrm>
              <a:prstGeom prst="rect">
                <a:avLst/>
              </a:prstGeom>
              <a:noFill/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GB" sz="2000" b="0" strike="noStrike" spc="-1">
                    <a:solidFill>
                      <a:srgbClr val="000000"/>
                    </a:solidFill>
                    <a:latin typeface="Aharoni"/>
                    <a:ea typeface="Calibri"/>
                  </a:rPr>
                  <a:t>MRI</a:t>
                </a:r>
                <a:endParaRPr lang="pl-PL" sz="2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GB" sz="2000" b="0" strike="noStrike" spc="-1">
                    <a:solidFill>
                      <a:srgbClr val="000000"/>
                    </a:solidFill>
                    <a:latin typeface="Aharoni"/>
                    <a:ea typeface="Calibri"/>
                  </a:rPr>
                  <a:t>SIG</a:t>
                </a:r>
                <a:endParaRPr lang="pl-PL" sz="2000" b="0" strike="noStrike" spc="-1">
                  <a:latin typeface="Arial"/>
                </a:endParaRPr>
              </a:p>
            </p:txBody>
          </p:sp>
          <p:sp>
            <p:nvSpPr>
              <p:cNvPr id="47" name="CustomShape 8"/>
              <p:cNvSpPr/>
              <p:nvPr/>
            </p:nvSpPr>
            <p:spPr>
              <a:xfrm>
                <a:off x="379800" y="1392840"/>
                <a:ext cx="768600" cy="528480"/>
              </a:xfrm>
              <a:prstGeom prst="arc">
                <a:avLst>
                  <a:gd name="adj1" fmla="val 9954937"/>
                  <a:gd name="adj2" fmla="val 913165"/>
                </a:avLst>
              </a:prstGeom>
              <a:noFill/>
              <a:ln w="25560">
                <a:solidFill>
                  <a:srgbClr val="4BACC6"/>
                </a:solidFill>
                <a:round/>
              </a:ln>
              <a:effectLst>
                <a:outerShdw blurRad="40000"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8" name="CustomShape 9"/>
              <p:cNvSpPr/>
              <p:nvPr/>
            </p:nvSpPr>
            <p:spPr>
              <a:xfrm>
                <a:off x="316080" y="1308960"/>
                <a:ext cx="888120" cy="623160"/>
              </a:xfrm>
              <a:prstGeom prst="arc">
                <a:avLst>
                  <a:gd name="adj1" fmla="val 9954937"/>
                  <a:gd name="adj2" fmla="val 913165"/>
                </a:avLst>
              </a:prstGeom>
              <a:noFill/>
              <a:ln w="25560">
                <a:solidFill>
                  <a:srgbClr val="17375E"/>
                </a:solidFill>
                <a:round/>
              </a:ln>
              <a:effectLst>
                <a:outerShdw blurRad="40000"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49" name="Line 10"/>
            <p:cNvSpPr/>
            <p:nvPr/>
          </p:nvSpPr>
          <p:spPr>
            <a:xfrm flipH="1">
              <a:off x="379440" y="1834200"/>
              <a:ext cx="110880" cy="228960"/>
            </a:xfrm>
            <a:prstGeom prst="line">
              <a:avLst/>
            </a:prstGeom>
            <a:ln w="255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Line 11"/>
            <p:cNvSpPr/>
            <p:nvPr/>
          </p:nvSpPr>
          <p:spPr>
            <a:xfrm flipH="1">
              <a:off x="260640" y="1785240"/>
              <a:ext cx="165600" cy="341640"/>
            </a:xfrm>
            <a:prstGeom prst="line">
              <a:avLst/>
            </a:prstGeom>
            <a:ln w="25560">
              <a:solidFill>
                <a:srgbClr val="17375E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Line 12"/>
            <p:cNvSpPr/>
            <p:nvPr/>
          </p:nvSpPr>
          <p:spPr>
            <a:xfrm>
              <a:off x="1029960" y="1834200"/>
              <a:ext cx="118080" cy="228960"/>
            </a:xfrm>
            <a:prstGeom prst="line">
              <a:avLst/>
            </a:prstGeom>
            <a:ln w="255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Line 13"/>
            <p:cNvSpPr/>
            <p:nvPr/>
          </p:nvSpPr>
          <p:spPr>
            <a:xfrm>
              <a:off x="1101240" y="1806120"/>
              <a:ext cx="167400" cy="306720"/>
            </a:xfrm>
            <a:prstGeom prst="line">
              <a:avLst/>
            </a:prstGeom>
            <a:ln w="25560">
              <a:solidFill>
                <a:srgbClr val="17375E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3" name="Group 14"/>
          <p:cNvGrpSpPr/>
          <p:nvPr/>
        </p:nvGrpSpPr>
        <p:grpSpPr>
          <a:xfrm>
            <a:off x="5532120" y="1308960"/>
            <a:ext cx="1050120" cy="902160"/>
            <a:chOff x="5532120" y="1308960"/>
            <a:chExt cx="1050120" cy="902160"/>
          </a:xfrm>
        </p:grpSpPr>
        <p:grpSp>
          <p:nvGrpSpPr>
            <p:cNvPr id="54" name="Group 15"/>
            <p:cNvGrpSpPr/>
            <p:nvPr/>
          </p:nvGrpSpPr>
          <p:grpSpPr>
            <a:xfrm>
              <a:off x="5590080" y="1308960"/>
              <a:ext cx="925200" cy="870840"/>
              <a:chOff x="5590080" y="1308960"/>
              <a:chExt cx="925200" cy="870840"/>
            </a:xfrm>
          </p:grpSpPr>
          <p:sp>
            <p:nvSpPr>
              <p:cNvPr id="55" name="CustomShape 16"/>
              <p:cNvSpPr/>
              <p:nvPr/>
            </p:nvSpPr>
            <p:spPr>
              <a:xfrm>
                <a:off x="5713920" y="1478880"/>
                <a:ext cx="685080" cy="700920"/>
              </a:xfrm>
              <a:prstGeom prst="rect">
                <a:avLst/>
              </a:prstGeom>
              <a:noFill/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GB" sz="2000" b="0" strike="noStrike" spc="-1">
                    <a:solidFill>
                      <a:srgbClr val="000000"/>
                    </a:solidFill>
                    <a:latin typeface="Aharoni"/>
                    <a:ea typeface="Calibri"/>
                  </a:rPr>
                  <a:t>MRI</a:t>
                </a:r>
                <a:endParaRPr lang="pl-PL" sz="2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GB" sz="2000" b="0" strike="noStrike" spc="-1">
                    <a:solidFill>
                      <a:srgbClr val="000000"/>
                    </a:solidFill>
                    <a:latin typeface="Aharoni"/>
                    <a:ea typeface="Calibri"/>
                  </a:rPr>
                  <a:t>SIG</a:t>
                </a:r>
                <a:endParaRPr lang="pl-PL" sz="2000" b="0" strike="noStrike" spc="-1">
                  <a:latin typeface="Arial"/>
                </a:endParaRPr>
              </a:p>
            </p:txBody>
          </p:sp>
          <p:sp>
            <p:nvSpPr>
              <p:cNvPr id="56" name="CustomShape 17"/>
              <p:cNvSpPr/>
              <p:nvPr/>
            </p:nvSpPr>
            <p:spPr>
              <a:xfrm>
                <a:off x="5656320" y="1401840"/>
                <a:ext cx="800640" cy="583200"/>
              </a:xfrm>
              <a:prstGeom prst="arc">
                <a:avLst>
                  <a:gd name="adj1" fmla="val 9954937"/>
                  <a:gd name="adj2" fmla="val 913165"/>
                </a:avLst>
              </a:prstGeom>
              <a:noFill/>
              <a:ln w="25560">
                <a:solidFill>
                  <a:srgbClr val="4BACC6"/>
                </a:solidFill>
                <a:round/>
              </a:ln>
              <a:effectLst>
                <a:outerShdw blurRad="40000"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7" name="CustomShape 18"/>
              <p:cNvSpPr/>
              <p:nvPr/>
            </p:nvSpPr>
            <p:spPr>
              <a:xfrm>
                <a:off x="5590080" y="1308960"/>
                <a:ext cx="925200" cy="687240"/>
              </a:xfrm>
              <a:prstGeom prst="arc">
                <a:avLst>
                  <a:gd name="adj1" fmla="val 9954937"/>
                  <a:gd name="adj2" fmla="val 913165"/>
                </a:avLst>
              </a:prstGeom>
              <a:noFill/>
              <a:ln w="25560">
                <a:solidFill>
                  <a:srgbClr val="17375E"/>
                </a:solidFill>
                <a:round/>
              </a:ln>
              <a:effectLst>
                <a:outerShdw blurRad="40000"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58" name="Line 19"/>
            <p:cNvSpPr/>
            <p:nvPr/>
          </p:nvSpPr>
          <p:spPr>
            <a:xfrm flipH="1">
              <a:off x="5655960" y="1888200"/>
              <a:ext cx="115560" cy="252720"/>
            </a:xfrm>
            <a:prstGeom prst="line">
              <a:avLst/>
            </a:prstGeom>
            <a:ln w="255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Line 20"/>
            <p:cNvSpPr/>
            <p:nvPr/>
          </p:nvSpPr>
          <p:spPr>
            <a:xfrm flipH="1">
              <a:off x="5532120" y="1834200"/>
              <a:ext cx="172800" cy="376920"/>
            </a:xfrm>
            <a:prstGeom prst="line">
              <a:avLst/>
            </a:prstGeom>
            <a:ln w="25560">
              <a:solidFill>
                <a:srgbClr val="17375E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Line 21"/>
            <p:cNvSpPr/>
            <p:nvPr/>
          </p:nvSpPr>
          <p:spPr>
            <a:xfrm>
              <a:off x="6333840" y="1888200"/>
              <a:ext cx="123120" cy="252720"/>
            </a:xfrm>
            <a:prstGeom prst="line">
              <a:avLst/>
            </a:prstGeom>
            <a:ln w="25560">
              <a:solidFill>
                <a:srgbClr val="8EB4E3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Line 22"/>
            <p:cNvSpPr/>
            <p:nvPr/>
          </p:nvSpPr>
          <p:spPr>
            <a:xfrm>
              <a:off x="6408000" y="1857240"/>
              <a:ext cx="174240" cy="338400"/>
            </a:xfrm>
            <a:prstGeom prst="line">
              <a:avLst/>
            </a:prstGeom>
            <a:ln w="25560">
              <a:solidFill>
                <a:srgbClr val="17375E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cxnSp>
        <p:nvCxnSpPr>
          <p:cNvPr id="3" name="Straight Connector 2"/>
          <p:cNvCxnSpPr/>
          <p:nvPr/>
        </p:nvCxnSpPr>
        <p:spPr>
          <a:xfrm>
            <a:off x="0" y="6322544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106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Borders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Gemma Kerr</dc:creator>
  <cp:lastModifiedBy>radiology</cp:lastModifiedBy>
  <cp:revision>11</cp:revision>
  <dcterms:created xsi:type="dcterms:W3CDTF">2021-06-25T18:59:21Z</dcterms:created>
  <dcterms:modified xsi:type="dcterms:W3CDTF">2021-08-02T14:18:19Z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NHS Borders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