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75" r:id="rId17"/>
    <p:sldId id="269" r:id="rId18"/>
    <p:sldId id="268" r:id="rId19"/>
    <p:sldId id="273" r:id="rId20"/>
    <p:sldId id="274" r:id="rId21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F46CB-868E-476A-99ED-D5B29BFC57A0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70930-8196-4175-8266-1B2CC83661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803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0930-8196-4175-8266-1B2CC836619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7000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F96112-B22E-4761-B5A4-D03D51F7269F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92F2A-247B-47DB-A191-141C8E52BB5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Munro@ggc.scot.nhs.uk" TargetMode="External"/><Relationship Id="rId2" Type="http://schemas.openxmlformats.org/officeDocument/2006/relationships/hyperlink" Target="mailto:NSS.SCIN@nh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neMarie.Howley@lanarkshire.scot.nhs.uk" TargetMode="External"/><Relationship Id="rId4" Type="http://schemas.openxmlformats.org/officeDocument/2006/relationships/hyperlink" Target="mailto:Karen.Morris@lanarkshire.scot.nhs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FF00"/>
                </a:solidFill>
              </a:rPr>
              <a:t>LEAD</a:t>
            </a:r>
            <a:r>
              <a:rPr lang="en-GB" dirty="0" err="1" smtClean="0">
                <a:solidFill>
                  <a:schemeClr val="bg1"/>
                </a:solidFill>
              </a:rPr>
              <a:t>ing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FF00"/>
                </a:solidFill>
              </a:rPr>
              <a:t>AP(R)ONS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in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Shaping the Future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What the </a:t>
            </a:r>
          </a:p>
          <a:p>
            <a:pPr algn="ctr"/>
            <a:r>
              <a:rPr lang="en-GB" dirty="0" smtClean="0"/>
              <a:t>ASSISTANT PRACTITIONER (RADIOGRAHPHY) ONLINE NETWORK, SCOTLAND</a:t>
            </a:r>
          </a:p>
          <a:p>
            <a:pPr algn="ctr"/>
            <a:r>
              <a:rPr lang="en-GB" dirty="0" smtClean="0"/>
              <a:t>Can do for you.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CATHY MUNRO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based at </a:t>
            </a:r>
            <a:r>
              <a:rPr lang="en-GB" dirty="0" err="1" smtClean="0"/>
              <a:t>Stobhill</a:t>
            </a:r>
            <a:r>
              <a:rPr lang="en-GB" dirty="0" smtClean="0"/>
              <a:t> ACH, NHS Greater Glasgow and Clyde.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Became an AP in 2011 after Qualifying from Stow College, following up in 2013 with a </a:t>
            </a:r>
            <a:r>
              <a:rPr lang="en-GB" dirty="0" err="1" smtClean="0"/>
              <a:t>DipHE</a:t>
            </a:r>
            <a:r>
              <a:rPr lang="en-GB" dirty="0" smtClean="0"/>
              <a:t> from Robert Gordon University, Aberdeen in 2013 </a:t>
            </a:r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Catherine.Munro@ggc.scot.nhs.uk</a:t>
            </a:r>
          </a:p>
          <a:p>
            <a:pPr marL="1737360" lvl="6" indent="0">
              <a:buNone/>
            </a:pPr>
            <a:endParaRPr lang="en-GB" dirty="0" smtClean="0"/>
          </a:p>
          <a:p>
            <a:pPr lvl="6"/>
            <a:endParaRPr lang="en-GB" dirty="0" smtClean="0"/>
          </a:p>
          <a:p>
            <a:pPr lvl="6"/>
            <a:endParaRPr lang="en-GB" dirty="0" smtClean="0"/>
          </a:p>
          <a:p>
            <a:pPr lvl="6"/>
            <a:endParaRPr lang="en-GB" dirty="0" smtClean="0"/>
          </a:p>
          <a:p>
            <a:pPr lvl="6"/>
            <a:endParaRPr lang="en-GB" dirty="0" smtClean="0"/>
          </a:p>
          <a:p>
            <a:pPr lvl="6"/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Vice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KAREN MORRIS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Based at University Hospital </a:t>
            </a:r>
            <a:r>
              <a:rPr lang="en-GB" dirty="0" err="1" smtClean="0"/>
              <a:t>Monklands</a:t>
            </a:r>
            <a:r>
              <a:rPr lang="en-GB" dirty="0" smtClean="0"/>
              <a:t>, Lanarkshire.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Qualified as an AP in 2012, having completed the first year of the </a:t>
            </a:r>
            <a:r>
              <a:rPr lang="en-GB" dirty="0" err="1" smtClean="0"/>
              <a:t>DipHE</a:t>
            </a:r>
            <a:r>
              <a:rPr lang="en-GB" dirty="0" smtClean="0"/>
              <a:t> course at Robert Gordon University, and graduated in 2013.</a:t>
            </a:r>
          </a:p>
          <a:p>
            <a:endParaRPr lang="en-GB" dirty="0" smtClean="0"/>
          </a:p>
          <a:p>
            <a:pPr>
              <a:buNone/>
            </a:pPr>
            <a:r>
              <a:rPr lang="en-GB" u="sng" dirty="0" smtClean="0"/>
              <a:t>Karen.Morris@lanarkshire.scot.nhs.uk</a:t>
            </a:r>
            <a:endParaRPr lang="en-GB" u="sng" dirty="0"/>
          </a:p>
        </p:txBody>
      </p:sp>
    </p:spTree>
    <p:extLst>
      <p:ext uri="{BB962C8B-B14F-4D97-AF65-F5344CB8AC3E}">
        <p14:creationId xmlns="" xmlns:p14="http://schemas.microsoft.com/office/powerpoint/2010/main" val="80044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Secretary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    ANNE MARIE HOWLEY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400" dirty="0" smtClean="0"/>
              <a:t>    Based at University Hospital </a:t>
            </a:r>
            <a:r>
              <a:rPr lang="en-GB" sz="2400" dirty="0" err="1" smtClean="0"/>
              <a:t>Hairmyres</a:t>
            </a:r>
            <a:r>
              <a:rPr lang="en-GB" sz="2400" dirty="0" smtClean="0"/>
              <a:t>, Lanarkshire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    Qualified as an AP in 2012 after completing a year’s course</a:t>
            </a:r>
          </a:p>
          <a:p>
            <a:pPr marL="393192" lvl="1" indent="0">
              <a:buNone/>
            </a:pPr>
            <a:r>
              <a:rPr lang="en-GB" dirty="0" smtClean="0"/>
              <a:t>  at Robert Gordon University, Aberdeen.</a:t>
            </a:r>
          </a:p>
          <a:p>
            <a:pPr marL="393192" lvl="1" indent="0">
              <a:buNone/>
            </a:pPr>
            <a:endParaRPr lang="en-GB" dirty="0" smtClean="0"/>
          </a:p>
          <a:p>
            <a:pPr marL="393192" lvl="1" indent="0">
              <a:buNone/>
            </a:pPr>
            <a:r>
              <a:rPr lang="en-GB" u="sng" dirty="0" smtClean="0"/>
              <a:t>AnneMarie.Howley@lanarkshire.scot.nhs.uk</a:t>
            </a:r>
            <a:endParaRPr lang="en-GB" u="sng" dirty="0"/>
          </a:p>
        </p:txBody>
      </p:sp>
    </p:spTree>
    <p:extLst>
      <p:ext uri="{BB962C8B-B14F-4D97-AF65-F5344CB8AC3E}">
        <p14:creationId xmlns="" xmlns:p14="http://schemas.microsoft.com/office/powerpoint/2010/main" val="55780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Objects Of The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 smtClean="0"/>
              <a:t>raise the profile of Assistant Practitioners.</a:t>
            </a:r>
          </a:p>
          <a:p>
            <a:r>
              <a:rPr lang="en-GB" dirty="0" smtClean="0"/>
              <a:t>To highlight the important role that APs play in Radiology departments.</a:t>
            </a:r>
          </a:p>
          <a:p>
            <a:r>
              <a:rPr lang="en-GB" dirty="0" smtClean="0"/>
              <a:t>To share good practice, knowledge and experience.</a:t>
            </a:r>
          </a:p>
          <a:p>
            <a:r>
              <a:rPr lang="en-GB" dirty="0" smtClean="0"/>
              <a:t>To identify training and development needs.</a:t>
            </a:r>
          </a:p>
          <a:p>
            <a:r>
              <a:rPr lang="en-GB" sz="4000" dirty="0" smtClean="0"/>
              <a:t>To ensure all APs have a voice!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132672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One </a:t>
            </a:r>
            <a:r>
              <a:rPr lang="en-GB" dirty="0" smtClean="0"/>
              <a:t>of our main aims is to strive for consistency of working conditions for APs throughout Scotland, by keeping departments informed about developments elsewhere,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e.g. ensuring APs are wearing a suitable uniform, reflecting the additional training they have undertaken, and skills they use daily.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3943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is key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have been issues in the past where information has not been cascaded to all Assistant Practitioners.  We would like to try to prevent this from happening in future.</a:t>
            </a:r>
          </a:p>
          <a:p>
            <a:r>
              <a:rPr lang="en-GB" dirty="0" smtClean="0"/>
              <a:t>We hope to open up a communication highway for APs.</a:t>
            </a:r>
          </a:p>
          <a:p>
            <a:r>
              <a:rPr lang="en-GB" dirty="0" smtClean="0"/>
              <a:t>Will enable us to make sure that all APs are kept informed and up-to-date with forthcoming events, training opportunities, and any other relevant developments.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4417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For Shaping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Initially, though, the most significant function of the group is the sharing of information concerning areas such as guidelines, local rules and Scopes of Practice.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your board already has any of these already in place, it would be useful if you could share them with us.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will enable us to work towards a consistent approach.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Forum For The Future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hope to be able to: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develop other methods of contact, through social media (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Twitter /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Instagram</a:t>
            </a:r>
            <a:r>
              <a:rPr lang="en-GB" dirty="0" smtClean="0"/>
              <a:t>), and perhaps a website (in the meantime, we have a tab on the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SCIN website</a:t>
            </a:r>
            <a:r>
              <a:rPr lang="en-GB" dirty="0" smtClean="0"/>
              <a:t>).  </a:t>
            </a:r>
          </a:p>
          <a:p>
            <a:r>
              <a:rPr lang="en-GB" dirty="0" smtClean="0"/>
              <a:t>Have ongoing online contact encouraging all APs to share their ideas and experience among the group.</a:t>
            </a:r>
          </a:p>
          <a:p>
            <a:r>
              <a:rPr lang="en-GB" dirty="0" smtClean="0"/>
              <a:t>organise regular events.</a:t>
            </a:r>
          </a:p>
          <a:p>
            <a:r>
              <a:rPr lang="en-GB" dirty="0" smtClean="0"/>
              <a:t>Work towards up-dating our Scopes of Practice.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53410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Become A 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MEMBERSHIP IS FREE, but your contribution is priceless!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enable your voice, s</a:t>
            </a:r>
            <a:r>
              <a:rPr lang="en-GB" dirty="0" smtClean="0"/>
              <a:t>imply </a:t>
            </a:r>
            <a:r>
              <a:rPr lang="en-GB" dirty="0" smtClean="0"/>
              <a:t>register with the group by contacting one of the office </a:t>
            </a:r>
            <a:r>
              <a:rPr lang="en-GB" dirty="0" smtClean="0"/>
              <a:t>bearers (</a:t>
            </a:r>
            <a:r>
              <a:rPr lang="en-GB" u="sng" dirty="0" smtClean="0"/>
              <a:t>see Appendix at the end)</a:t>
            </a:r>
            <a:r>
              <a:rPr lang="en-GB" dirty="0" smtClean="0"/>
              <a:t>.</a:t>
            </a:r>
            <a:endParaRPr lang="en-GB" u="sng" dirty="0" smtClean="0"/>
          </a:p>
          <a:p>
            <a:endParaRPr lang="en-GB" dirty="0" smtClean="0"/>
          </a:p>
          <a:p>
            <a:r>
              <a:rPr lang="en-GB" dirty="0" smtClean="0"/>
              <a:t>You will be added to the group email distribution, which will enable us to keep </a:t>
            </a:r>
            <a:r>
              <a:rPr lang="en-GB" dirty="0" smtClean="0"/>
              <a:t>each other </a:t>
            </a:r>
            <a:r>
              <a:rPr lang="en-GB" dirty="0" smtClean="0"/>
              <a:t>informed of future developments, learning opportunities and events.</a:t>
            </a:r>
          </a:p>
          <a:p>
            <a:endParaRPr lang="en-GB" dirty="0" smtClean="0"/>
          </a:p>
          <a:p>
            <a:r>
              <a:rPr lang="en-GB" dirty="0" smtClean="0"/>
              <a:t>Join our Facebook page – this is a private account for Radiography Assistant Practitioners only.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8337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 be shy...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enable us to extend the network, we need volunteers.</a:t>
            </a:r>
          </a:p>
          <a:p>
            <a:r>
              <a:rPr lang="en-GB" dirty="0" smtClean="0"/>
              <a:t>The current office bearers are all from the West, Central area of Scotland.</a:t>
            </a:r>
          </a:p>
          <a:p>
            <a:r>
              <a:rPr lang="en-GB" dirty="0" smtClean="0"/>
              <a:t>It would be </a:t>
            </a:r>
            <a:r>
              <a:rPr lang="en-GB" dirty="0" smtClean="0"/>
              <a:t>great </a:t>
            </a:r>
            <a:r>
              <a:rPr lang="en-GB" dirty="0" smtClean="0"/>
              <a:t>if we could have more involvement from a bit further afield.</a:t>
            </a:r>
          </a:p>
          <a:p>
            <a:r>
              <a:rPr lang="en-GB" dirty="0" smtClean="0"/>
              <a:t>If you are able to help with the Social media or Web pages, - or some other way we maybe haven’t thought of - please don’t be shy, get in touch and get involved (</a:t>
            </a:r>
            <a:r>
              <a:rPr lang="en-GB" u="sng" dirty="0" smtClean="0"/>
              <a:t>see contact details on the following slide).</a:t>
            </a:r>
          </a:p>
          <a:p>
            <a:endParaRPr lang="en-GB" dirty="0" smtClean="0"/>
          </a:p>
          <a:p>
            <a:pPr lvl="8">
              <a:buNone/>
            </a:pPr>
            <a:r>
              <a:rPr lang="en-GB" sz="2800" dirty="0" smtClean="0"/>
              <a:t>       THANK YOU.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Assistant Practitioners have been around in Scotland for over a decade. </a:t>
            </a:r>
          </a:p>
          <a:p>
            <a:r>
              <a:rPr lang="en-GB" dirty="0" smtClean="0"/>
              <a:t>First ones in Scotland took up their posts in 2009.</a:t>
            </a:r>
          </a:p>
          <a:p>
            <a:r>
              <a:rPr lang="en-GB" dirty="0" smtClean="0"/>
              <a:t>Currently thought to be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85 APs  </a:t>
            </a:r>
            <a:r>
              <a:rPr lang="en-GB" dirty="0" smtClean="0"/>
              <a:t>across 14 Boards.</a:t>
            </a:r>
          </a:p>
          <a:p>
            <a:r>
              <a:rPr lang="en-GB" dirty="0" smtClean="0"/>
              <a:t>Mainly diagnostic.</a:t>
            </a:r>
          </a:p>
          <a:p>
            <a:r>
              <a:rPr lang="en-GB" dirty="0" smtClean="0"/>
              <a:t>? How many in the private sector.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Appendix: 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SCIN</a:t>
            </a:r>
            <a:r>
              <a:rPr lang="en-GB" dirty="0" smtClean="0"/>
              <a:t>: </a:t>
            </a:r>
            <a:r>
              <a:rPr lang="en-GB" u="sng" dirty="0" smtClean="0">
                <a:hlinkClick r:id="rId2"/>
              </a:rPr>
              <a:t>NSS.SCIN@nhs.net</a:t>
            </a:r>
            <a:endParaRPr lang="en-GB" u="sng" dirty="0" smtClean="0"/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dirty="0" smtClean="0"/>
              <a:t>To access AP(R)ONS information via the SCIN website, go to the homepage, scroll down and click on ‘</a:t>
            </a:r>
            <a:r>
              <a:rPr lang="en-GB" u="sng" dirty="0" smtClean="0"/>
              <a:t>SPECIAL INTEREST GROUPS</a:t>
            </a:r>
            <a:r>
              <a:rPr lang="en-GB" dirty="0" smtClean="0"/>
              <a:t>’ then select </a:t>
            </a:r>
            <a:r>
              <a:rPr lang="en-GB" u="sng" dirty="0" smtClean="0"/>
              <a:t>APRONS</a:t>
            </a:r>
            <a:r>
              <a:rPr lang="en-GB" dirty="0" smtClean="0"/>
              <a:t>, </a:t>
            </a:r>
            <a:r>
              <a:rPr lang="en-GB" i="1" dirty="0" smtClean="0"/>
              <a:t>or: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i="1" dirty="0" smtClean="0"/>
              <a:t> </a:t>
            </a:r>
            <a:r>
              <a:rPr lang="en-GB" dirty="0" smtClean="0"/>
              <a:t>select the ‘</a:t>
            </a:r>
            <a:r>
              <a:rPr lang="en-GB" u="sng" dirty="0" smtClean="0"/>
              <a:t>SCIN WORK</a:t>
            </a:r>
            <a:r>
              <a:rPr lang="en-GB" dirty="0" smtClean="0"/>
              <a:t>’ tab along the top, followed by ‘</a:t>
            </a:r>
            <a:r>
              <a:rPr lang="en-GB" u="sng" dirty="0" smtClean="0"/>
              <a:t>Special Interest Groups</a:t>
            </a:r>
            <a:r>
              <a:rPr lang="en-GB" dirty="0" smtClean="0"/>
              <a:t>’ then ‘</a:t>
            </a:r>
            <a:r>
              <a:rPr lang="en-GB" u="sng" dirty="0" smtClean="0"/>
              <a:t>Assistant Practitioners Group (APRONS)</a:t>
            </a:r>
            <a:endParaRPr lang="en-GB" i="1" u="sng" dirty="0" smtClean="0"/>
          </a:p>
          <a:p>
            <a:pPr>
              <a:buNone/>
            </a:pPr>
            <a:r>
              <a:rPr lang="en-GB" u="sng" dirty="0" smtClean="0">
                <a:solidFill>
                  <a:srgbClr val="0070C0"/>
                </a:solidFill>
                <a:hlinkClick r:id="rId3"/>
              </a:rPr>
              <a:t>Catherine.Munro@ggc.scot.nhs.uk</a:t>
            </a:r>
            <a:endParaRPr lang="en-GB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u="sng" dirty="0" smtClean="0">
                <a:solidFill>
                  <a:srgbClr val="0070C0"/>
                </a:solidFill>
                <a:hlinkClick r:id="rId4"/>
              </a:rPr>
              <a:t>Karen.Morris@lanarkshire.scot.nhs.uk</a:t>
            </a:r>
            <a:endParaRPr lang="en-GB" u="sng" dirty="0" smtClean="0">
              <a:solidFill>
                <a:srgbClr val="0070C0"/>
              </a:solidFill>
            </a:endParaRP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GB" u="sng" dirty="0" smtClean="0">
                <a:hlinkClick r:id="rId5"/>
              </a:rPr>
              <a:t>AnneMarie.Howley@lanarkshire.scot.nhs.uk</a:t>
            </a:r>
            <a:endParaRPr lang="en-GB" u="sng" dirty="0" smtClean="0"/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endParaRPr lang="en-GB" u="sng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Assistant Practitioners?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generally to make savings, as any money saved </a:t>
            </a:r>
            <a:r>
              <a:rPr lang="en-GB" dirty="0" smtClean="0"/>
              <a:t>was typically </a:t>
            </a:r>
            <a:r>
              <a:rPr lang="en-GB" dirty="0"/>
              <a:t>used elsewhere in the </a:t>
            </a:r>
            <a:r>
              <a:rPr lang="en-GB" dirty="0" smtClean="0"/>
              <a:t>budget.</a:t>
            </a:r>
            <a:endParaRPr lang="en-GB" dirty="0"/>
          </a:p>
          <a:p>
            <a:r>
              <a:rPr lang="en-GB" dirty="0" smtClean="0"/>
              <a:t>Brought in to free radiographers to move into other areas/modalities.</a:t>
            </a:r>
          </a:p>
          <a:p>
            <a:r>
              <a:rPr lang="en-GB" dirty="0" smtClean="0"/>
              <a:t>To comply with the 4-tier structure model.</a:t>
            </a:r>
          </a:p>
          <a:p>
            <a:r>
              <a:rPr lang="en-GB" dirty="0" smtClean="0"/>
              <a:t>Also – significantly – to aid retention of Clinical Support Workers by providing opportunities for career progression.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APs?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are a highly skilled workforce, drawn from a wide variety of backgrounds:</a:t>
            </a:r>
          </a:p>
          <a:p>
            <a:pPr marL="0" indent="0">
              <a:buNone/>
            </a:pPr>
            <a:r>
              <a:rPr lang="en-GB" smtClean="0"/>
              <a:t>Most </a:t>
            </a:r>
            <a:r>
              <a:rPr lang="en-GB" dirty="0" smtClean="0"/>
              <a:t>of us have come from the ranks of Healthcare Support Workers, so already had a solid grounding in patient care.</a:t>
            </a:r>
          </a:p>
          <a:p>
            <a:pPr marL="0" indent="0">
              <a:buNone/>
            </a:pPr>
            <a:r>
              <a:rPr lang="en-GB" dirty="0" smtClean="0"/>
              <a:t>Also, because most were mature, many had previous work experience in sectors as diverse as clerical, retail, design and the creative arts, bringing with them a wide range of additional skills.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the 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Quickly became core members of staff, usually working Monday to Friday, 9-5 in the general x-ray rooms.</a:t>
            </a:r>
          </a:p>
          <a:p>
            <a:endParaRPr lang="en-GB" dirty="0" smtClean="0"/>
          </a:p>
          <a:p>
            <a:r>
              <a:rPr lang="en-GB" dirty="0" smtClean="0"/>
              <a:t>Over </a:t>
            </a:r>
            <a:r>
              <a:rPr lang="en-GB" dirty="0" smtClean="0"/>
              <a:t>time, we have finely honed our skills in plain film radiography, now consistently delivering high quality images.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7055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the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Need </a:t>
            </a:r>
            <a:r>
              <a:rPr lang="en-GB" dirty="0" smtClean="0"/>
              <a:t>to get every single examination justified by a more qualified member of staff prior to x-raying, regardless of the clinical indications.</a:t>
            </a:r>
          </a:p>
          <a:p>
            <a:endParaRPr lang="en-GB" dirty="0" smtClean="0"/>
          </a:p>
          <a:p>
            <a:r>
              <a:rPr lang="en-GB" dirty="0" smtClean="0"/>
              <a:t>Also </a:t>
            </a:r>
            <a:r>
              <a:rPr lang="en-GB" dirty="0" smtClean="0"/>
              <a:t>need someone more qualified to check all our images.</a:t>
            </a:r>
          </a:p>
          <a:p>
            <a:endParaRPr lang="en-GB" dirty="0" smtClean="0"/>
          </a:p>
          <a:p>
            <a:r>
              <a:rPr lang="en-GB" dirty="0" smtClean="0"/>
              <a:t>Need </a:t>
            </a:r>
            <a:r>
              <a:rPr lang="en-GB" dirty="0"/>
              <a:t>to have more qualified staff present in the room at the time </a:t>
            </a:r>
            <a:r>
              <a:rPr lang="en-GB" dirty="0" smtClean="0"/>
              <a:t>if </a:t>
            </a:r>
            <a:r>
              <a:rPr lang="en-GB" dirty="0"/>
              <a:t>patient flow is to be </a:t>
            </a:r>
            <a:r>
              <a:rPr lang="en-GB" dirty="0" smtClean="0"/>
              <a:t>maintained.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Current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requirement to seek justification for examinations for which the justification criteria has never changed can be deeply disruptive to patient flow through a department, and may be a source of frustration and potential disillusionment for APs.  ? Retention issues again…</a:t>
            </a:r>
          </a:p>
          <a:p>
            <a:r>
              <a:rPr lang="en-GB" dirty="0"/>
              <a:t>Many APs now qualified for longer than radiographers supervising, (including some band 6s). </a:t>
            </a:r>
            <a:endParaRPr lang="en-GB" dirty="0" smtClean="0"/>
          </a:p>
          <a:p>
            <a:r>
              <a:rPr lang="en-GB" dirty="0" smtClean="0"/>
              <a:t>Many of the recently qualified radiographers are more accepting of our knowledge, skills and experience.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Shaping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/>
              <a:t>seems to be some consensus building that the old model we worked to has outlived its usefulness.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</a:t>
            </a:r>
            <a:r>
              <a:rPr lang="en-GB" dirty="0" smtClean="0"/>
              <a:t>are here today to get the ball rolling towards change that works for Assistant Practitioners, Departments and patients.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Instrumental </a:t>
            </a:r>
            <a:r>
              <a:rPr lang="en-GB" dirty="0" smtClean="0"/>
              <a:t>in driving that change, will be AP(R)ONS.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8674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AP(R)ONS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800" dirty="0" smtClean="0"/>
              <a:t>ASSISTANT PRACTITIONERS (RADIOGRAPHY) ONLINE NETWORK, SCOTLAND. </a:t>
            </a:r>
            <a:endParaRPr lang="en-GB" sz="38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r>
              <a:rPr lang="en-GB" sz="3400" dirty="0" smtClean="0"/>
              <a:t>For both Diagnostic and Thera</a:t>
            </a:r>
            <a:r>
              <a:rPr lang="en-GB" sz="3400" dirty="0" smtClean="0"/>
              <a:t>peutic Radiography APs across Scotland.</a:t>
            </a:r>
          </a:p>
          <a:p>
            <a:pPr>
              <a:buNone/>
            </a:pPr>
            <a:endParaRPr lang="en-GB" sz="3400" dirty="0" smtClean="0"/>
          </a:p>
          <a:p>
            <a:r>
              <a:rPr lang="en-GB" sz="3400" dirty="0" smtClean="0"/>
              <a:t>Formed on October 24</a:t>
            </a:r>
            <a:r>
              <a:rPr lang="en-GB" sz="3400" baseline="30000" dirty="0" smtClean="0"/>
              <a:t>th</a:t>
            </a:r>
            <a:r>
              <a:rPr lang="en-GB" sz="3400" dirty="0" smtClean="0"/>
              <a:t>, 2019 at the AP group meeting in Edinburgh.</a:t>
            </a:r>
          </a:p>
          <a:p>
            <a:pPr>
              <a:buNone/>
            </a:pPr>
            <a:endParaRPr lang="en-GB" sz="3400" dirty="0" smtClean="0"/>
          </a:p>
          <a:p>
            <a:r>
              <a:rPr lang="en-GB" sz="3400" dirty="0" smtClean="0"/>
              <a:t>Three office bearers were elected at the meeting.</a:t>
            </a:r>
            <a:r>
              <a:rPr lang="en-GB" sz="3400" dirty="0" smtClean="0"/>
              <a:t> </a:t>
            </a:r>
          </a:p>
          <a:p>
            <a:pPr>
              <a:buNone/>
            </a:pPr>
            <a:endParaRPr lang="en-GB" sz="2400" dirty="0" smtClean="0"/>
          </a:p>
          <a:p>
            <a:pPr lvl="2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1160</Words>
  <Application>Microsoft Office PowerPoint</Application>
  <PresentationFormat>On-screen Show (4:3)</PresentationFormat>
  <Paragraphs>144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LEADing AP(R)ONS in Shaping the Future</vt:lpstr>
      <vt:lpstr>Background</vt:lpstr>
      <vt:lpstr>Why Assistant Practitioners?</vt:lpstr>
      <vt:lpstr>Who are APs?</vt:lpstr>
      <vt:lpstr>The Role of the AP</vt:lpstr>
      <vt:lpstr>Limitations of the role</vt:lpstr>
      <vt:lpstr>The Current Situation</vt:lpstr>
      <vt:lpstr>Shaping The Future</vt:lpstr>
      <vt:lpstr>What is AP(R)ONS</vt:lpstr>
      <vt:lpstr>Chair</vt:lpstr>
      <vt:lpstr>Vice Chair</vt:lpstr>
      <vt:lpstr>Secretary</vt:lpstr>
      <vt:lpstr>Objects Of The Group</vt:lpstr>
      <vt:lpstr>Also…</vt:lpstr>
      <vt:lpstr>Communication is key</vt:lpstr>
      <vt:lpstr>Sharing For Shaping</vt:lpstr>
      <vt:lpstr>Forum For The Future</vt:lpstr>
      <vt:lpstr>Become A Member</vt:lpstr>
      <vt:lpstr>Don’t be shy...</vt:lpstr>
      <vt:lpstr>Appendix: Contact details</vt:lpstr>
    </vt:vector>
  </TitlesOfParts>
  <Company>NHS Lanarkshire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AP(R)ONS in Shaping the Future</dc:title>
  <dc:creator>Windows User</dc:creator>
  <cp:lastModifiedBy>Windows User</cp:lastModifiedBy>
  <cp:revision>50</cp:revision>
  <dcterms:created xsi:type="dcterms:W3CDTF">2020-03-10T15:19:43Z</dcterms:created>
  <dcterms:modified xsi:type="dcterms:W3CDTF">2020-03-23T13:50:58Z</dcterms:modified>
</cp:coreProperties>
</file>