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1pPr>
    <a:lvl2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2pPr>
    <a:lvl3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3pPr>
    <a:lvl4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4pPr>
    <a:lvl5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5pPr>
    <a:lvl6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6pPr>
    <a:lvl7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7pPr>
    <a:lvl8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8pPr>
    <a:lvl9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4" d="100"/>
          <a:sy n="44" d="100"/>
        </p:scale>
        <p:origin x="6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1143000" y="685800"/>
            <a:ext cx="4572000" cy="3429000"/>
          </a:xfrm>
          <a:prstGeom prst="rect">
            <a:avLst/>
          </a:prstGeom>
        </p:spPr>
        <p:txBody>
          <a:bodyPr/>
          <a:lstStyle/>
          <a:p>
            <a:endParaRPr/>
          </a:p>
        </p:txBody>
      </p:sp>
      <p:sp>
        <p:nvSpPr>
          <p:cNvPr id="220" name="Shape 2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endParaRPr/>
          </a:p>
        </p:txBody>
      </p:sp>
      <p:sp>
        <p:nvSpPr>
          <p:cNvPr id="241" name="Shape 241"/>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r>
              <a:t>Ideal landscape in Scotland for this to happen with unified NHS, single identifier CHI, national PACS/RIS, network of safe havens (Emily will provide more detail), triple helix of existing strong partnerships between NHS, universities and industry. Use this as fantastic opportunities slide – we are building on very strong NHS/University/Industry collaborations and in such a small country we know many of key people already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r>
              <a:t>Ideal landscape in Scotland for this to happen with unified NHS, single identifier CHI, national PACS/RIS, network of safe havens (Emily will provide more detail), triple helix of existing strong partnerships between NHS, universities and industry. Use this as fantastic opportunities slide – we are building on very strong NHS/University/Industry collaborations and in such a small country we know many of key people already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lvl1pPr defTabSz="914400">
              <a:lnSpc>
                <a:spcPct val="100000"/>
              </a:lnSpc>
              <a:spcBef>
                <a:spcPts val="400"/>
              </a:spcBef>
              <a:defRPr sz="1200">
                <a:latin typeface="Times New Roman"/>
                <a:ea typeface="Times New Roman"/>
                <a:cs typeface="Times New Roman"/>
                <a:sym typeface="Times New Roman"/>
              </a:defRPr>
            </a:lvl1pPr>
          </a:lstStyle>
          <a:p>
            <a:r>
              <a:t>Scotland’s radiology workforce crisis in depressing numbers that will be familiar to radiologists in the audience: unfilled vacancies, no health organisation can meet reporting requirements, outsourcing costs £10.4 M (that’s about 1,400 million Yen), the current consultant shortfall is 60%  of the workforce, training numbers won’t fill even half the projected vacancies, there has been a 33% rise in complex cross sectional  (CT and MRI) over past 5 years. I’m sure this will be a familiar set of numbers to most radiologists in the room and in English we have a saying “drowning, not waving”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64752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noRot="1" noChangeAspect="1"/>
          </p:cNvSpPr>
          <p:nvPr>
            <p:ph type="sldImg"/>
          </p:nvPr>
        </p:nvSpPr>
        <p:spPr>
          <a:prstGeom prst="rect">
            <a:avLst/>
          </a:prstGeom>
        </p:spPr>
        <p:txBody>
          <a:bodyPr/>
          <a:lstStyle/>
          <a:p>
            <a:endParaRPr/>
          </a:p>
        </p:txBody>
      </p:sp>
      <p:sp>
        <p:nvSpPr>
          <p:cNvPr id="408" name="Shape 408"/>
          <p:cNvSpPr>
            <a:spLocks noGrp="1"/>
          </p:cNvSpPr>
          <p:nvPr>
            <p:ph type="body" sz="quarter" idx="1"/>
          </p:nvPr>
        </p:nvSpPr>
        <p:spPr>
          <a:prstGeom prst="rect">
            <a:avLst/>
          </a:prstGeom>
        </p:spPr>
        <p:txBody>
          <a:bodyPr/>
          <a:lstStyle/>
          <a:p>
            <a:pPr defTabSz="914400">
              <a:lnSpc>
                <a:spcPct val="100000"/>
              </a:lnSpc>
              <a:spcBef>
                <a:spcPts val="400"/>
              </a:spcBef>
              <a:defRPr sz="1200">
                <a:latin typeface="Times New Roman"/>
                <a:ea typeface="Times New Roman"/>
                <a:cs typeface="Times New Roman"/>
                <a:sym typeface="Times New Roman"/>
              </a:defRPr>
            </a:pPr>
            <a:r>
              <a:t>Ewen Cameron has already introduced the Safe Haven concept and Professor Emily Jefferson will describe this in more detail. The Safe Haven AI Platform creates a safe space for industry partners to access anonymized healthcare data and work with this without it ever leaving the NHS. AI algorithms can be developed and refined using a “take the model to the data” approach and Prof Sotos Tsaftaris will tell you in a lot more detail about this.</a:t>
            </a:r>
          </a:p>
          <a:p>
            <a:pPr marL="228600" indent="-228600" defTabSz="914400">
              <a:lnSpc>
                <a:spcPct val="100000"/>
              </a:lnSpc>
              <a:spcBef>
                <a:spcPts val="400"/>
              </a:spcBef>
              <a:buSzPct val="100000"/>
              <a:buAutoNum type="arabicPeriod"/>
              <a:defRPr sz="1200">
                <a:latin typeface="Times New Roman"/>
                <a:ea typeface="Times New Roman"/>
                <a:cs typeface="Times New Roman"/>
                <a:sym typeface="Times New Roman"/>
              </a:defRPr>
            </a:pPr>
            <a:r>
              <a:t>Researcher works with clinician to identify need and potential new AI algorithm</a:t>
            </a:r>
          </a:p>
          <a:p>
            <a:pPr defTabSz="914400">
              <a:lnSpc>
                <a:spcPct val="100000"/>
              </a:lnSpc>
              <a:spcBef>
                <a:spcPts val="400"/>
              </a:spcBef>
              <a:defRPr sz="1200">
                <a:latin typeface="Times New Roman"/>
                <a:ea typeface="Times New Roman"/>
                <a:cs typeface="Times New Roman"/>
                <a:sym typeface="Times New Roman"/>
              </a:defRPr>
            </a:pPr>
            <a:r>
              <a:t>2. Clinician identifies suitable cohort of patients for research</a:t>
            </a:r>
          </a:p>
          <a:p>
            <a:pPr defTabSz="914400">
              <a:lnSpc>
                <a:spcPct val="100000"/>
              </a:lnSpc>
              <a:spcBef>
                <a:spcPts val="400"/>
              </a:spcBef>
              <a:defRPr sz="1200">
                <a:latin typeface="Times New Roman"/>
                <a:ea typeface="Times New Roman"/>
                <a:cs typeface="Times New Roman"/>
                <a:sym typeface="Times New Roman"/>
              </a:defRPr>
            </a:pPr>
            <a:r>
              <a:t>3. Approvals from Caldicott guardian and if necessary ethics</a:t>
            </a:r>
          </a:p>
          <a:p>
            <a:pPr defTabSz="914400">
              <a:lnSpc>
                <a:spcPct val="100000"/>
              </a:lnSpc>
              <a:spcBef>
                <a:spcPts val="400"/>
              </a:spcBef>
              <a:defRPr sz="1200">
                <a:latin typeface="Times New Roman"/>
                <a:ea typeface="Times New Roman"/>
                <a:cs typeface="Times New Roman"/>
                <a:sym typeface="Times New Roman"/>
              </a:defRPr>
            </a:pPr>
            <a:r>
              <a:t>4. Approved data pulled from clinical systems to workspace</a:t>
            </a:r>
          </a:p>
          <a:p>
            <a:pPr defTabSz="914400">
              <a:lnSpc>
                <a:spcPct val="100000"/>
              </a:lnSpc>
              <a:spcBef>
                <a:spcPts val="400"/>
              </a:spcBef>
              <a:defRPr sz="1200">
                <a:latin typeface="Times New Roman"/>
                <a:ea typeface="Times New Roman"/>
                <a:cs typeface="Times New Roman"/>
                <a:sym typeface="Times New Roman"/>
              </a:defRPr>
            </a:pPr>
            <a:r>
              <a:t>5. Researcher uses anonymizing data portal to explore data and create ground truth</a:t>
            </a:r>
          </a:p>
          <a:p>
            <a:pPr defTabSz="914400">
              <a:lnSpc>
                <a:spcPct val="100000"/>
              </a:lnSpc>
              <a:spcBef>
                <a:spcPts val="400"/>
              </a:spcBef>
              <a:defRPr sz="1200">
                <a:latin typeface="Times New Roman"/>
                <a:ea typeface="Times New Roman"/>
                <a:cs typeface="Times New Roman"/>
                <a:sym typeface="Times New Roman"/>
              </a:defRPr>
            </a:pPr>
            <a:r>
              <a:t>6. Data scientist uses machine learning/ convolutional neural network to train new algorithm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Shape 465"/>
          <p:cNvSpPr>
            <a:spLocks noGrp="1" noRot="1" noChangeAspect="1"/>
          </p:cNvSpPr>
          <p:nvPr>
            <p:ph type="sldImg"/>
          </p:nvPr>
        </p:nvSpPr>
        <p:spPr>
          <a:prstGeom prst="rect">
            <a:avLst/>
          </a:prstGeom>
        </p:spPr>
        <p:txBody>
          <a:bodyPr/>
          <a:lstStyle/>
          <a:p>
            <a:endParaRPr/>
          </a:p>
        </p:txBody>
      </p:sp>
      <p:sp>
        <p:nvSpPr>
          <p:cNvPr id="466" name="Shape 466"/>
          <p:cNvSpPr>
            <a:spLocks noGrp="1"/>
          </p:cNvSpPr>
          <p:nvPr>
            <p:ph type="body" sz="quarter" idx="1"/>
          </p:nvPr>
        </p:nvSpPr>
        <p:spPr>
          <a:prstGeom prst="rect">
            <a:avLst/>
          </a:prstGeom>
        </p:spPr>
        <p:txBody>
          <a:bodyPr/>
          <a:lstStyle/>
          <a:p>
            <a:pPr defTabSz="914400">
              <a:lnSpc>
                <a:spcPct val="100000"/>
              </a:lnSpc>
              <a:defRPr sz="1200">
                <a:latin typeface="Times New Roman"/>
                <a:ea typeface="Times New Roman"/>
                <a:cs typeface="Times New Roman"/>
                <a:sym typeface="Times New Roman"/>
              </a:defRPr>
            </a:pPr>
            <a:endParaRPr/>
          </a:p>
          <a:p>
            <a:pPr defTabSz="914400">
              <a:lnSpc>
                <a:spcPct val="100000"/>
              </a:lnSpc>
              <a:defRPr sz="1200">
                <a:latin typeface="Calibri"/>
                <a:ea typeface="Calibri"/>
                <a:cs typeface="Calibri"/>
                <a:sym typeface="Calibri"/>
              </a:defRPr>
            </a:pPr>
            <a:r>
              <a:t>Kheiron’s MIA or mammography intelligent assessment uses deep learning  - a particular version known as convolutional neural networks – which are beginning to bridge the gap between human thinking and AI. Their algorithm already has European CE (conformite European) marking and is going through the process for US food and drug administration approval.</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1270000" y="6362700"/>
            <a:ext cx="10464800" cy="461366"/>
          </a:xfrm>
          <a:prstGeom prst="rect">
            <a:avLst/>
          </a:prstGeom>
        </p:spPr>
        <p:txBody>
          <a:bodyPr anchor="t"/>
          <a:lstStyle>
            <a:lvl1pPr marL="0" indent="0" algn="ctr">
              <a:spcBef>
                <a:spcPts val="0"/>
              </a:spcBef>
              <a:buSzTx/>
              <a:buNone/>
              <a:defRPr sz="2400" i="1"/>
            </a:lvl1pPr>
            <a:lvl2pPr marL="777875" indent="-333375" algn="ctr">
              <a:spcBef>
                <a:spcPts val="0"/>
              </a:spcBef>
              <a:defRPr sz="2400" i="1"/>
            </a:lvl2pPr>
            <a:lvl3pPr marL="1222375" indent="-333375" algn="ctr">
              <a:spcBef>
                <a:spcPts val="0"/>
              </a:spcBef>
              <a:defRPr sz="2400" i="1"/>
            </a:lvl3pPr>
            <a:lvl4pPr marL="1666875" indent="-333375" algn="ctr">
              <a:spcBef>
                <a:spcPts val="0"/>
              </a:spcBef>
              <a:defRPr sz="2400" i="1"/>
            </a:lvl4pPr>
            <a:lvl5pPr marL="2111375" indent="-333375" algn="ctr">
              <a:spcBef>
                <a:spcPts val="0"/>
              </a:spcBef>
              <a:defRPr sz="2400"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1270000" y="4267112"/>
            <a:ext cx="10464800" cy="609778"/>
          </a:xfrm>
          <a:prstGeom prst="rect">
            <a:avLst/>
          </a:prstGeom>
        </p:spPr>
        <p:txBody>
          <a:bodyPr/>
          <a:lstStyle/>
          <a:p>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949853" y="0"/>
            <a:ext cx="14904506" cy="99441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650238" y="390595"/>
            <a:ext cx="11704325" cy="1625602"/>
          </a:xfrm>
          <a:prstGeom prst="rect">
            <a:avLst/>
          </a:prstGeom>
        </p:spPr>
        <p:txBody>
          <a:bodyPr lIns="65022" tIns="65022" rIns="65022" bIns="65022"/>
          <a:lstStyle>
            <a:lvl1pPr defTabSz="1300480">
              <a:defRPr sz="6200">
                <a:latin typeface="Arial"/>
                <a:ea typeface="Arial"/>
                <a:cs typeface="Arial"/>
                <a:sym typeface="Arial"/>
              </a:defRPr>
            </a:lvl1pPr>
          </a:lstStyle>
          <a:p>
            <a:r>
              <a:t>Title Text</a:t>
            </a:r>
          </a:p>
        </p:txBody>
      </p:sp>
      <p:sp>
        <p:nvSpPr>
          <p:cNvPr id="118" name="Body Level One…"/>
          <p:cNvSpPr txBox="1">
            <a:spLocks noGrp="1"/>
          </p:cNvSpPr>
          <p:nvPr>
            <p:ph type="body" idx="1"/>
          </p:nvPr>
        </p:nvSpPr>
        <p:spPr>
          <a:xfrm>
            <a:off x="650238" y="2275838"/>
            <a:ext cx="11704325" cy="6436929"/>
          </a:xfrm>
          <a:prstGeom prst="rect">
            <a:avLst/>
          </a:prstGeom>
        </p:spPr>
        <p:txBody>
          <a:bodyPr lIns="65022" tIns="65022" rIns="65022" bIns="65022" anchor="t"/>
          <a:lstStyle>
            <a:lvl1pPr marL="471487" indent="-471487" defTabSz="1300480">
              <a:spcBef>
                <a:spcPts val="1000"/>
              </a:spcBef>
              <a:buSzPct val="100000"/>
              <a:defRPr sz="4400">
                <a:latin typeface="Arial"/>
                <a:ea typeface="Arial"/>
                <a:cs typeface="Arial"/>
                <a:sym typeface="Arial"/>
              </a:defRPr>
            </a:lvl1pPr>
            <a:lvl2pPr marL="906234" indent="-449033" defTabSz="1300480">
              <a:spcBef>
                <a:spcPts val="1000"/>
              </a:spcBef>
              <a:buSzPct val="100000"/>
              <a:buChar char="–"/>
              <a:defRPr sz="4400">
                <a:latin typeface="Arial"/>
                <a:ea typeface="Arial"/>
                <a:cs typeface="Arial"/>
                <a:sym typeface="Arial"/>
              </a:defRPr>
            </a:lvl2pPr>
            <a:lvl3pPr indent="-419100" defTabSz="1300480">
              <a:spcBef>
                <a:spcPts val="1000"/>
              </a:spcBef>
              <a:buSzPct val="100000"/>
              <a:defRPr sz="4400">
                <a:latin typeface="Arial"/>
                <a:ea typeface="Arial"/>
                <a:cs typeface="Arial"/>
                <a:sym typeface="Arial"/>
              </a:defRPr>
            </a:lvl3pPr>
            <a:lvl4pPr marL="1874520" indent="-502919" defTabSz="1300480">
              <a:spcBef>
                <a:spcPts val="1000"/>
              </a:spcBef>
              <a:buSzPct val="100000"/>
              <a:buChar char="–"/>
              <a:defRPr sz="4400">
                <a:latin typeface="Arial"/>
                <a:ea typeface="Arial"/>
                <a:cs typeface="Arial"/>
                <a:sym typeface="Arial"/>
              </a:defRPr>
            </a:lvl4pPr>
            <a:lvl5pPr marL="2331720" indent="-502920" defTabSz="1300480">
              <a:spcBef>
                <a:spcPts val="1000"/>
              </a:spcBef>
              <a:buSzPct val="100000"/>
              <a:buChar char="»"/>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xfrm>
            <a:off x="11957543" y="8882098"/>
            <a:ext cx="397018" cy="389266"/>
          </a:xfrm>
          <a:prstGeom prst="rect">
            <a:avLst/>
          </a:prstGeom>
        </p:spPr>
        <p:txBody>
          <a:bodyPr lIns="65022" tIns="65022" rIns="65022" bIns="65022"/>
          <a:lstStyle>
            <a:lvl1pPr algn="r" defTabSz="1300480">
              <a:defRPr sz="1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650238" y="390595"/>
            <a:ext cx="11704325" cy="1625602"/>
          </a:xfrm>
          <a:prstGeom prst="rect">
            <a:avLst/>
          </a:prstGeom>
        </p:spPr>
        <p:txBody>
          <a:bodyPr lIns="65022" tIns="65022" rIns="65022" bIns="65022"/>
          <a:lstStyle>
            <a:lvl1pPr defTabSz="1300480">
              <a:defRPr sz="6200">
                <a:latin typeface="Arial"/>
                <a:ea typeface="Arial"/>
                <a:cs typeface="Arial"/>
                <a:sym typeface="Arial"/>
              </a:defRPr>
            </a:lvl1pPr>
          </a:lstStyle>
          <a:p>
            <a:r>
              <a:t>Title Text</a:t>
            </a:r>
          </a:p>
        </p:txBody>
      </p:sp>
      <p:sp>
        <p:nvSpPr>
          <p:cNvPr id="127" name="Body Level One…"/>
          <p:cNvSpPr txBox="1">
            <a:spLocks noGrp="1"/>
          </p:cNvSpPr>
          <p:nvPr>
            <p:ph type="body" sz="half" idx="1"/>
          </p:nvPr>
        </p:nvSpPr>
        <p:spPr>
          <a:xfrm>
            <a:off x="650238" y="2275838"/>
            <a:ext cx="5743791" cy="6436929"/>
          </a:xfrm>
          <a:prstGeom prst="rect">
            <a:avLst/>
          </a:prstGeom>
        </p:spPr>
        <p:txBody>
          <a:bodyPr lIns="65022" tIns="65022" rIns="65022" bIns="65022" anchor="t"/>
          <a:lstStyle>
            <a:lvl1pPr marL="465363" indent="-465363" defTabSz="1300480">
              <a:spcBef>
                <a:spcPts val="900"/>
              </a:spcBef>
              <a:buSzPct val="100000"/>
              <a:defRPr sz="3800">
                <a:latin typeface="Arial"/>
                <a:ea typeface="Arial"/>
                <a:cs typeface="Arial"/>
                <a:sym typeface="Arial"/>
              </a:defRPr>
            </a:lvl1pPr>
            <a:lvl2pPr marL="909637" indent="-452437" defTabSz="1300480">
              <a:spcBef>
                <a:spcPts val="900"/>
              </a:spcBef>
              <a:buSzPct val="100000"/>
              <a:buChar char="–"/>
              <a:defRPr sz="3800">
                <a:latin typeface="Arial"/>
                <a:ea typeface="Arial"/>
                <a:cs typeface="Arial"/>
                <a:sym typeface="Arial"/>
              </a:defRPr>
            </a:lvl2pPr>
            <a:lvl3pPr marL="1348738" indent="-434338" defTabSz="1300480">
              <a:spcBef>
                <a:spcPts val="900"/>
              </a:spcBef>
              <a:buSzPct val="100000"/>
              <a:defRPr sz="3800">
                <a:latin typeface="Arial"/>
                <a:ea typeface="Arial"/>
                <a:cs typeface="Arial"/>
                <a:sym typeface="Arial"/>
              </a:defRPr>
            </a:lvl3pPr>
            <a:lvl4pPr marL="1854200" indent="-482600" defTabSz="1300480">
              <a:spcBef>
                <a:spcPts val="900"/>
              </a:spcBef>
              <a:buSzPct val="100000"/>
              <a:buChar char="–"/>
              <a:defRPr sz="3800">
                <a:latin typeface="Arial"/>
                <a:ea typeface="Arial"/>
                <a:cs typeface="Arial"/>
                <a:sym typeface="Arial"/>
              </a:defRPr>
            </a:lvl4pPr>
            <a:lvl5pPr marL="2311400" indent="-482600" defTabSz="1300480">
              <a:spcBef>
                <a:spcPts val="900"/>
              </a:spcBef>
              <a:buSzPct val="100000"/>
              <a:buChar char="»"/>
              <a:defRPr sz="3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xfrm>
            <a:off x="11957543" y="8882098"/>
            <a:ext cx="397018" cy="389266"/>
          </a:xfrm>
          <a:prstGeom prst="rect">
            <a:avLst/>
          </a:prstGeom>
        </p:spPr>
        <p:txBody>
          <a:bodyPr lIns="65022" tIns="65022" rIns="65022" bIns="65022"/>
          <a:lstStyle>
            <a:lvl1pPr algn="r" defTabSz="1300480">
              <a:defRPr sz="1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Text, and Content">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650238" y="390595"/>
            <a:ext cx="11704325" cy="1625602"/>
          </a:xfrm>
          <a:prstGeom prst="rect">
            <a:avLst/>
          </a:prstGeom>
        </p:spPr>
        <p:txBody>
          <a:bodyPr lIns="65022" tIns="65022" rIns="65022" bIns="65022"/>
          <a:lstStyle>
            <a:lvl1pPr defTabSz="1300480">
              <a:defRPr sz="6200">
                <a:latin typeface="Arial"/>
                <a:ea typeface="Arial"/>
                <a:cs typeface="Arial"/>
                <a:sym typeface="Arial"/>
              </a:defRPr>
            </a:lvl1pPr>
          </a:lstStyle>
          <a:p>
            <a:r>
              <a:t>Title Text</a:t>
            </a:r>
          </a:p>
        </p:txBody>
      </p:sp>
      <p:sp>
        <p:nvSpPr>
          <p:cNvPr id="136" name="Body Level One…"/>
          <p:cNvSpPr txBox="1">
            <a:spLocks noGrp="1"/>
          </p:cNvSpPr>
          <p:nvPr>
            <p:ph type="body" sz="half" idx="1"/>
          </p:nvPr>
        </p:nvSpPr>
        <p:spPr>
          <a:xfrm>
            <a:off x="650238" y="2275838"/>
            <a:ext cx="5743791" cy="6436929"/>
          </a:xfrm>
          <a:prstGeom prst="rect">
            <a:avLst/>
          </a:prstGeom>
        </p:spPr>
        <p:txBody>
          <a:bodyPr lIns="65022" tIns="65022" rIns="65022" bIns="65022" anchor="t"/>
          <a:lstStyle>
            <a:lvl1pPr marL="471487" indent="-471487" defTabSz="1300480">
              <a:spcBef>
                <a:spcPts val="1000"/>
              </a:spcBef>
              <a:buSzPct val="100000"/>
              <a:defRPr sz="4400">
                <a:latin typeface="Arial"/>
                <a:ea typeface="Arial"/>
                <a:cs typeface="Arial"/>
                <a:sym typeface="Arial"/>
              </a:defRPr>
            </a:lvl1pPr>
            <a:lvl2pPr marL="906234" indent="-449033" defTabSz="1300480">
              <a:spcBef>
                <a:spcPts val="1000"/>
              </a:spcBef>
              <a:buSzPct val="100000"/>
              <a:buChar char="–"/>
              <a:defRPr sz="4400">
                <a:latin typeface="Arial"/>
                <a:ea typeface="Arial"/>
                <a:cs typeface="Arial"/>
                <a:sym typeface="Arial"/>
              </a:defRPr>
            </a:lvl2pPr>
            <a:lvl3pPr indent="-419100" defTabSz="1300480">
              <a:spcBef>
                <a:spcPts val="1000"/>
              </a:spcBef>
              <a:buSzPct val="100000"/>
              <a:defRPr sz="4400">
                <a:latin typeface="Arial"/>
                <a:ea typeface="Arial"/>
                <a:cs typeface="Arial"/>
                <a:sym typeface="Arial"/>
              </a:defRPr>
            </a:lvl3pPr>
            <a:lvl4pPr marL="1874520" indent="-502919" defTabSz="1300480">
              <a:spcBef>
                <a:spcPts val="1000"/>
              </a:spcBef>
              <a:buSzPct val="100000"/>
              <a:buChar char="–"/>
              <a:defRPr sz="4400">
                <a:latin typeface="Arial"/>
                <a:ea typeface="Arial"/>
                <a:cs typeface="Arial"/>
                <a:sym typeface="Arial"/>
              </a:defRPr>
            </a:lvl4pPr>
            <a:lvl5pPr marL="2331720" indent="-502920" defTabSz="1300480">
              <a:spcBef>
                <a:spcPts val="1000"/>
              </a:spcBef>
              <a:buSzPct val="100000"/>
              <a:buChar char="»"/>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957543" y="8882098"/>
            <a:ext cx="397018" cy="389266"/>
          </a:xfrm>
          <a:prstGeom prst="rect">
            <a:avLst/>
          </a:prstGeom>
        </p:spPr>
        <p:txBody>
          <a:bodyPr lIns="65022" tIns="65022" rIns="65022" bIns="65022"/>
          <a:lstStyle>
            <a:lvl1pPr algn="r" defTabSz="1300480">
              <a:defRPr sz="1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144" name="Body Level One…"/>
          <p:cNvSpPr txBox="1">
            <a:spLocks noGrp="1"/>
          </p:cNvSpPr>
          <p:nvPr>
            <p:ph type="body" idx="1"/>
          </p:nvPr>
        </p:nvSpPr>
        <p:spPr>
          <a:xfrm>
            <a:off x="357716" y="1599635"/>
            <a:ext cx="11982031" cy="7373623"/>
          </a:xfrm>
          <a:prstGeom prst="rect">
            <a:avLst/>
          </a:prstGeom>
        </p:spPr>
        <p:txBody>
          <a:bodyPr lIns="65022" tIns="65022" rIns="65022" bIns="65022" anchor="t"/>
          <a:lstStyle>
            <a:lvl1pPr marL="480059" indent="-480059" defTabSz="1300480">
              <a:spcBef>
                <a:spcPts val="600"/>
              </a:spcBef>
              <a:buSzPct val="100000"/>
              <a:defRPr sz="2800">
                <a:solidFill>
                  <a:srgbClr val="002542"/>
                </a:solidFill>
                <a:latin typeface="Arial"/>
                <a:ea typeface="Arial"/>
                <a:cs typeface="Arial"/>
                <a:sym typeface="Arial"/>
              </a:defRPr>
            </a:lvl1pPr>
            <a:lvl2pPr marL="901700" defTabSz="1300480">
              <a:spcBef>
                <a:spcPts val="600"/>
              </a:spcBef>
              <a:buSzPct val="100000"/>
              <a:buChar char="–"/>
              <a:defRPr sz="2800">
                <a:solidFill>
                  <a:srgbClr val="002542"/>
                </a:solidFill>
                <a:latin typeface="Arial"/>
                <a:ea typeface="Arial"/>
                <a:cs typeface="Arial"/>
                <a:sym typeface="Arial"/>
              </a:defRPr>
            </a:lvl2pPr>
            <a:lvl3pPr marL="1371600" indent="-457200" defTabSz="1300480">
              <a:spcBef>
                <a:spcPts val="600"/>
              </a:spcBef>
              <a:buSzPct val="100000"/>
              <a:defRPr sz="2800">
                <a:solidFill>
                  <a:srgbClr val="002542"/>
                </a:solidFill>
                <a:latin typeface="Arial"/>
                <a:ea typeface="Arial"/>
                <a:cs typeface="Arial"/>
                <a:sym typeface="Arial"/>
              </a:defRPr>
            </a:lvl3pPr>
            <a:lvl4pPr marL="1691638" indent="-320038" defTabSz="1300480">
              <a:spcBef>
                <a:spcPts val="600"/>
              </a:spcBef>
              <a:buSzPct val="100000"/>
              <a:buChar char="–"/>
              <a:defRPr sz="2800">
                <a:solidFill>
                  <a:srgbClr val="002542"/>
                </a:solidFill>
                <a:latin typeface="Arial"/>
                <a:ea typeface="Arial"/>
                <a:cs typeface="Arial"/>
                <a:sym typeface="Arial"/>
              </a:defRPr>
            </a:lvl4pPr>
            <a:lvl5pPr marL="2468877" indent="-640077" defTabSz="1300480">
              <a:spcBef>
                <a:spcPts val="600"/>
              </a:spcBef>
              <a:buSzPct val="100000"/>
              <a:buChar char="»"/>
              <a:defRPr sz="2800">
                <a:solidFill>
                  <a:srgbClr val="002542"/>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5" name="Text Placeholder 11"/>
          <p:cNvSpPr>
            <a:spLocks noGrp="1"/>
          </p:cNvSpPr>
          <p:nvPr>
            <p:ph type="body" sz="quarter" idx="13"/>
          </p:nvPr>
        </p:nvSpPr>
        <p:spPr>
          <a:xfrm>
            <a:off x="357716" y="268288"/>
            <a:ext cx="11982136" cy="1331352"/>
          </a:xfrm>
          <a:prstGeom prst="rect">
            <a:avLst/>
          </a:prstGeom>
        </p:spPr>
        <p:txBody>
          <a:bodyPr lIns="65022" tIns="65022" rIns="65022" bIns="65022" anchor="t"/>
          <a:lstStyle/>
          <a:p>
            <a:endParaRPr/>
          </a:p>
        </p:txBody>
      </p:sp>
      <p:sp>
        <p:nvSpPr>
          <p:cNvPr id="146" name="Slide Number"/>
          <p:cNvSpPr txBox="1">
            <a:spLocks noGrp="1"/>
          </p:cNvSpPr>
          <p:nvPr>
            <p:ph type="sldNum" sz="quarter" idx="2"/>
          </p:nvPr>
        </p:nvSpPr>
        <p:spPr>
          <a:xfrm>
            <a:off x="8923091" y="9040141"/>
            <a:ext cx="397018" cy="389266"/>
          </a:xfrm>
          <a:prstGeom prst="rect">
            <a:avLst/>
          </a:prstGeom>
        </p:spPr>
        <p:txBody>
          <a:bodyPr lIns="65022" tIns="65022" rIns="65022" bIns="65022"/>
          <a:lstStyle>
            <a:lvl1pPr algn="r" defTabSz="1300480">
              <a:defRPr sz="1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53" name="Rectangle"/>
          <p:cNvSpPr/>
          <p:nvPr/>
        </p:nvSpPr>
        <p:spPr>
          <a:xfrm>
            <a:off x="153528" y="8870808"/>
            <a:ext cx="8191218" cy="819577"/>
          </a:xfrm>
          <a:prstGeom prst="rect">
            <a:avLst/>
          </a:prstGeom>
          <a:solidFill>
            <a:srgbClr val="FFFFFF"/>
          </a:solidFill>
          <a:ln w="12700">
            <a:miter lim="400000"/>
          </a:ln>
        </p:spPr>
        <p:txBody>
          <a:bodyPr lIns="50800" tIns="50800" rIns="50800" bIns="50800" anchor="ctr"/>
          <a:lstStyle/>
          <a:p>
            <a:pPr defTabSz="650240">
              <a:defRPr sz="1800">
                <a:solidFill>
                  <a:srgbClr val="FFFFFF"/>
                </a:solidFill>
                <a:latin typeface="Calibri"/>
                <a:ea typeface="Calibri"/>
                <a:cs typeface="Calibri"/>
                <a:sym typeface="Calibri"/>
              </a:defRPr>
            </a:pPr>
            <a:endParaRPr/>
          </a:p>
        </p:txBody>
      </p:sp>
      <p:pic>
        <p:nvPicPr>
          <p:cNvPr id="154" name="image.png" descr="image.png"/>
          <p:cNvPicPr>
            <a:picLocks noChangeAspect="1"/>
          </p:cNvPicPr>
          <p:nvPr/>
        </p:nvPicPr>
        <p:blipFill>
          <a:blip r:embed="rId2">
            <a:extLst/>
          </a:blip>
          <a:stretch>
            <a:fillRect/>
          </a:stretch>
        </p:blipFill>
        <p:spPr>
          <a:xfrm>
            <a:off x="474132" y="4429759"/>
            <a:ext cx="1402082" cy="1765586"/>
          </a:xfrm>
          <a:prstGeom prst="rect">
            <a:avLst/>
          </a:prstGeom>
          <a:ln w="12700">
            <a:miter lim="400000"/>
          </a:ln>
        </p:spPr>
      </p:pic>
      <p:sp>
        <p:nvSpPr>
          <p:cNvPr id="155" name="Slide Number"/>
          <p:cNvSpPr txBox="1">
            <a:spLocks noGrp="1"/>
          </p:cNvSpPr>
          <p:nvPr>
            <p:ph type="sldNum" sz="quarter" idx="2"/>
          </p:nvPr>
        </p:nvSpPr>
        <p:spPr>
          <a:xfrm>
            <a:off x="8971387" y="8854470"/>
            <a:ext cx="348723" cy="371345"/>
          </a:xfrm>
          <a:prstGeom prst="rect">
            <a:avLst/>
          </a:prstGeom>
        </p:spPr>
        <p:txBody>
          <a:bodyPr lIns="65022" tIns="65022" rIns="65022" bIns="65022" anchor="ctr"/>
          <a:lstStyle>
            <a:lvl1pPr algn="r" defTabSz="650240">
              <a:defRPr>
                <a:solidFill>
                  <a:srgbClr val="898989"/>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2_Vertical Title and Text">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xfrm>
            <a:off x="8951345" y="8864143"/>
            <a:ext cx="368765" cy="351998"/>
          </a:xfrm>
          <a:prstGeom prst="rect">
            <a:avLst/>
          </a:prstGeom>
        </p:spPr>
        <p:txBody>
          <a:bodyPr lIns="65022" tIns="65022" rIns="65022" bIns="65022" anchor="ctr"/>
          <a:lstStyle>
            <a:lvl1pPr algn="r" defTabSz="1300480">
              <a:defRPr>
                <a:solidFill>
                  <a:srgbClr val="888888"/>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Clean slide no logo">
    <p:spTree>
      <p:nvGrpSpPr>
        <p:cNvPr id="1" name=""/>
        <p:cNvGrpSpPr/>
        <p:nvPr/>
      </p:nvGrpSpPr>
      <p:grpSpPr>
        <a:xfrm>
          <a:off x="0" y="0"/>
          <a:ext cx="0" cy="0"/>
          <a:chOff x="0" y="0"/>
          <a:chExt cx="0" cy="0"/>
        </a:xfrm>
      </p:grpSpPr>
      <p:sp>
        <p:nvSpPr>
          <p:cNvPr id="169" name="Slide Number"/>
          <p:cNvSpPr txBox="1">
            <a:spLocks noGrp="1"/>
          </p:cNvSpPr>
          <p:nvPr>
            <p:ph type="sldNum" sz="quarter" idx="2"/>
          </p:nvPr>
        </p:nvSpPr>
        <p:spPr>
          <a:xfrm>
            <a:off x="8951345" y="8864143"/>
            <a:ext cx="368765" cy="351998"/>
          </a:xfrm>
          <a:prstGeom prst="rect">
            <a:avLst/>
          </a:prstGeom>
        </p:spPr>
        <p:txBody>
          <a:bodyPr lIns="65022" tIns="65022" rIns="65022" bIns="65022" anchor="ctr"/>
          <a:lstStyle>
            <a:lvl1pPr algn="r" defTabSz="1300480">
              <a:defRPr>
                <a:solidFill>
                  <a:srgbClr val="888888"/>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22088" y="289098"/>
            <a:ext cx="9753604" cy="650579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 General">
    <p:spTree>
      <p:nvGrpSpPr>
        <p:cNvPr id="1" name=""/>
        <p:cNvGrpSpPr/>
        <p:nvPr/>
      </p:nvGrpSpPr>
      <p:grpSpPr>
        <a:xfrm>
          <a:off x="0" y="0"/>
          <a:ext cx="0" cy="0"/>
          <a:chOff x="0" y="0"/>
          <a:chExt cx="0" cy="0"/>
        </a:xfrm>
      </p:grpSpPr>
      <p:pic>
        <p:nvPicPr>
          <p:cNvPr id="176" name="Google Shape;22;p3" descr="Google Shape;22;p3"/>
          <p:cNvPicPr>
            <a:picLocks noChangeAspect="1"/>
          </p:cNvPicPr>
          <p:nvPr/>
        </p:nvPicPr>
        <p:blipFill>
          <a:blip r:embed="rId2">
            <a:extLst/>
          </a:blip>
          <a:stretch>
            <a:fillRect/>
          </a:stretch>
        </p:blipFill>
        <p:spPr>
          <a:xfrm>
            <a:off x="-3" y="-22579"/>
            <a:ext cx="13004805" cy="9977125"/>
          </a:xfrm>
          <a:prstGeom prst="rect">
            <a:avLst/>
          </a:prstGeom>
          <a:ln w="12700">
            <a:miter lim="400000"/>
          </a:ln>
        </p:spPr>
      </p:pic>
      <p:sp>
        <p:nvSpPr>
          <p:cNvPr id="177" name="Body Level One…"/>
          <p:cNvSpPr txBox="1">
            <a:spLocks noGrp="1"/>
          </p:cNvSpPr>
          <p:nvPr>
            <p:ph type="body" sz="quarter" idx="1"/>
          </p:nvPr>
        </p:nvSpPr>
        <p:spPr>
          <a:xfrm>
            <a:off x="607677" y="5578666"/>
            <a:ext cx="8430937" cy="2401850"/>
          </a:xfrm>
          <a:prstGeom prst="rect">
            <a:avLst/>
          </a:prstGeom>
        </p:spPr>
        <p:txBody>
          <a:bodyPr lIns="130026" tIns="130026" rIns="130026" bIns="130026" anchor="t"/>
          <a:lstStyle>
            <a:lvl1pPr marL="487680" indent="-487680" defTabSz="1300480">
              <a:lnSpc>
                <a:spcPct val="115000"/>
              </a:lnSpc>
              <a:spcBef>
                <a:spcPts val="0"/>
              </a:spcBef>
              <a:buSzTx/>
              <a:buNone/>
              <a:defRPr sz="2000">
                <a:solidFill>
                  <a:srgbClr val="FFFFFF"/>
                </a:solidFill>
                <a:latin typeface="Roboto Thin"/>
                <a:ea typeface="Roboto Thin"/>
                <a:cs typeface="Roboto Thin"/>
                <a:sym typeface="Roboto Thin"/>
              </a:defRPr>
            </a:lvl1pPr>
            <a:lvl2pPr marL="487680" indent="-30480" defTabSz="1300480">
              <a:lnSpc>
                <a:spcPct val="115000"/>
              </a:lnSpc>
              <a:spcBef>
                <a:spcPts val="0"/>
              </a:spcBef>
              <a:buSzTx/>
              <a:buNone/>
              <a:defRPr sz="2000">
                <a:solidFill>
                  <a:srgbClr val="FFFFFF"/>
                </a:solidFill>
                <a:latin typeface="Roboto Thin"/>
                <a:ea typeface="Roboto Thin"/>
                <a:cs typeface="Roboto Thin"/>
                <a:sym typeface="Roboto Thin"/>
              </a:defRPr>
            </a:lvl2pPr>
            <a:lvl3pPr marL="487680" indent="0" defTabSz="1300480">
              <a:lnSpc>
                <a:spcPct val="115000"/>
              </a:lnSpc>
              <a:spcBef>
                <a:spcPts val="0"/>
              </a:spcBef>
              <a:buSzTx/>
              <a:buNone/>
              <a:defRPr sz="2000">
                <a:solidFill>
                  <a:srgbClr val="FFFFFF"/>
                </a:solidFill>
                <a:latin typeface="Roboto Thin"/>
                <a:ea typeface="Roboto Thin"/>
                <a:cs typeface="Roboto Thin"/>
                <a:sym typeface="Roboto Thin"/>
              </a:defRPr>
            </a:lvl3pPr>
            <a:lvl4pPr marL="487680" indent="0" defTabSz="1300480">
              <a:lnSpc>
                <a:spcPct val="115000"/>
              </a:lnSpc>
              <a:spcBef>
                <a:spcPts val="0"/>
              </a:spcBef>
              <a:buSzTx/>
              <a:buNone/>
              <a:defRPr sz="2000">
                <a:solidFill>
                  <a:srgbClr val="FFFFFF"/>
                </a:solidFill>
                <a:latin typeface="Roboto Thin"/>
                <a:ea typeface="Roboto Thin"/>
                <a:cs typeface="Roboto Thin"/>
                <a:sym typeface="Roboto Thin"/>
              </a:defRPr>
            </a:lvl4pPr>
            <a:lvl5pPr marL="487680" indent="0" defTabSz="1300480">
              <a:lnSpc>
                <a:spcPct val="115000"/>
              </a:lnSpc>
              <a:spcBef>
                <a:spcPts val="0"/>
              </a:spcBef>
              <a:buSzTx/>
              <a:buNone/>
              <a:defRPr sz="2000">
                <a:solidFill>
                  <a:srgbClr val="FFFFFF"/>
                </a:solidFill>
                <a:latin typeface="Roboto Thin"/>
                <a:ea typeface="Roboto Thin"/>
                <a:cs typeface="Roboto Thin"/>
                <a:sym typeface="Roboto Thin"/>
              </a:defRPr>
            </a:lvl5pPr>
          </a:lstStyle>
          <a:p>
            <a:r>
              <a:t>Body Level One</a:t>
            </a:r>
          </a:p>
          <a:p>
            <a:pPr lvl="1"/>
            <a:r>
              <a:t>Body Level Two</a:t>
            </a:r>
          </a:p>
          <a:p>
            <a:pPr lvl="2"/>
            <a:r>
              <a:t>Body Level Three</a:t>
            </a:r>
          </a:p>
          <a:p>
            <a:pPr lvl="3"/>
            <a:r>
              <a:t>Body Level Four</a:t>
            </a:r>
          </a:p>
          <a:p>
            <a:pPr lvl="4"/>
            <a:r>
              <a:t>Body Level Five</a:t>
            </a:r>
          </a:p>
        </p:txBody>
      </p:sp>
      <p:sp>
        <p:nvSpPr>
          <p:cNvPr id="178" name="Title Text"/>
          <p:cNvSpPr txBox="1">
            <a:spLocks noGrp="1"/>
          </p:cNvSpPr>
          <p:nvPr>
            <p:ph type="title"/>
          </p:nvPr>
        </p:nvSpPr>
        <p:spPr>
          <a:xfrm>
            <a:off x="607677" y="2883842"/>
            <a:ext cx="8180485" cy="2769355"/>
          </a:xfrm>
          <a:prstGeom prst="rect">
            <a:avLst/>
          </a:prstGeom>
        </p:spPr>
        <p:txBody>
          <a:bodyPr lIns="130026" tIns="130026" rIns="130026" bIns="130026" anchor="b"/>
          <a:lstStyle>
            <a:lvl1pPr algn="l" defTabSz="1300480">
              <a:defRPr sz="4200">
                <a:solidFill>
                  <a:srgbClr val="4EC0FF"/>
                </a:solidFill>
                <a:latin typeface="Roboto"/>
                <a:ea typeface="Roboto"/>
                <a:cs typeface="Roboto"/>
                <a:sym typeface="Roboto"/>
              </a:defRPr>
            </a:lvl1pPr>
          </a:lstStyle>
          <a:p>
            <a:r>
              <a:t>Title Text</a:t>
            </a:r>
          </a:p>
        </p:txBody>
      </p:sp>
      <p:sp>
        <p:nvSpPr>
          <p:cNvPr id="179" name="Slide Number"/>
          <p:cNvSpPr txBox="1">
            <a:spLocks noGrp="1"/>
          </p:cNvSpPr>
          <p:nvPr>
            <p:ph type="sldNum" sz="quarter" idx="2"/>
          </p:nvPr>
        </p:nvSpPr>
        <p:spPr>
          <a:xfrm>
            <a:off x="12049759" y="8956613"/>
            <a:ext cx="527026" cy="519274"/>
          </a:xfrm>
          <a:prstGeom prst="rect">
            <a:avLst/>
          </a:prstGeom>
        </p:spPr>
        <p:txBody>
          <a:bodyPr lIns="130026" tIns="130026" rIns="130026" bIns="130026" anchor="ctr"/>
          <a:lstStyle>
            <a:lvl1pPr algn="l" defTabSz="1298222">
              <a:defRPr sz="1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86" name="Title Text"/>
          <p:cNvSpPr txBox="1">
            <a:spLocks noGrp="1"/>
          </p:cNvSpPr>
          <p:nvPr>
            <p:ph type="title"/>
          </p:nvPr>
        </p:nvSpPr>
        <p:spPr>
          <a:xfrm>
            <a:off x="650238" y="390595"/>
            <a:ext cx="11704325" cy="1625602"/>
          </a:xfrm>
          <a:prstGeom prst="rect">
            <a:avLst/>
          </a:prstGeom>
        </p:spPr>
        <p:txBody>
          <a:bodyPr lIns="65022" tIns="65022" rIns="65022" bIns="65022"/>
          <a:lstStyle>
            <a:lvl1pPr defTabSz="1300480">
              <a:defRPr sz="6200">
                <a:latin typeface="Arial"/>
                <a:ea typeface="Arial"/>
                <a:cs typeface="Arial"/>
                <a:sym typeface="Arial"/>
              </a:defRPr>
            </a:lvl1pPr>
          </a:lstStyle>
          <a:p>
            <a:r>
              <a:t>Title Text</a:t>
            </a:r>
          </a:p>
        </p:txBody>
      </p:sp>
      <p:sp>
        <p:nvSpPr>
          <p:cNvPr id="187" name="Slide Number"/>
          <p:cNvSpPr txBox="1">
            <a:spLocks noGrp="1"/>
          </p:cNvSpPr>
          <p:nvPr>
            <p:ph type="sldNum" sz="quarter" idx="2"/>
          </p:nvPr>
        </p:nvSpPr>
        <p:spPr>
          <a:xfrm>
            <a:off x="11985795" y="9123788"/>
            <a:ext cx="368765" cy="351997"/>
          </a:xfrm>
          <a:prstGeom prst="rect">
            <a:avLst/>
          </a:prstGeom>
        </p:spPr>
        <p:txBody>
          <a:bodyPr lIns="65022" tIns="65022" rIns="65022" bIns="65022" anchor="ctr"/>
          <a:lstStyle>
            <a:lvl1pPr algn="r" defTabSz="1300480">
              <a:defRPr>
                <a:solidFill>
                  <a:srgbClr val="888888"/>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50238" y="390595"/>
            <a:ext cx="11704325" cy="1625602"/>
          </a:xfrm>
          <a:prstGeom prst="rect">
            <a:avLst/>
          </a:prstGeom>
        </p:spPr>
        <p:txBody>
          <a:bodyPr lIns="65022" tIns="65022" rIns="65022" bIns="65022"/>
          <a:lstStyle>
            <a:lvl1pPr defTabSz="1300480">
              <a:defRPr sz="6200">
                <a:latin typeface="Arial"/>
                <a:ea typeface="Arial"/>
                <a:cs typeface="Arial"/>
                <a:sym typeface="Arial"/>
              </a:defRPr>
            </a:lvl1pPr>
          </a:lstStyle>
          <a:p>
            <a:r>
              <a:t>Title Text</a:t>
            </a:r>
          </a:p>
        </p:txBody>
      </p:sp>
      <p:sp>
        <p:nvSpPr>
          <p:cNvPr id="195" name="Body Level One…"/>
          <p:cNvSpPr txBox="1">
            <a:spLocks noGrp="1"/>
          </p:cNvSpPr>
          <p:nvPr>
            <p:ph type="body" idx="1"/>
          </p:nvPr>
        </p:nvSpPr>
        <p:spPr>
          <a:xfrm>
            <a:off x="650238" y="2275838"/>
            <a:ext cx="11704325" cy="6436929"/>
          </a:xfrm>
          <a:prstGeom prst="rect">
            <a:avLst/>
          </a:prstGeom>
        </p:spPr>
        <p:txBody>
          <a:bodyPr lIns="65022" tIns="65022" rIns="65022" bIns="65022" anchor="t"/>
          <a:lstStyle>
            <a:lvl1pPr marL="471487" indent="-471487" defTabSz="1300480">
              <a:spcBef>
                <a:spcPts val="1000"/>
              </a:spcBef>
              <a:buSzPct val="100000"/>
              <a:buFont typeface="Arial"/>
              <a:defRPr sz="4400">
                <a:latin typeface="Arial"/>
                <a:ea typeface="Arial"/>
                <a:cs typeface="Arial"/>
                <a:sym typeface="Arial"/>
              </a:defRPr>
            </a:lvl1pPr>
            <a:lvl2pPr marL="906234" indent="-449033" defTabSz="1300480">
              <a:spcBef>
                <a:spcPts val="1000"/>
              </a:spcBef>
              <a:buSzPct val="100000"/>
              <a:buFont typeface="Arial"/>
              <a:buChar char="–"/>
              <a:defRPr sz="4400">
                <a:latin typeface="Arial"/>
                <a:ea typeface="Arial"/>
                <a:cs typeface="Arial"/>
                <a:sym typeface="Arial"/>
              </a:defRPr>
            </a:lvl2pPr>
            <a:lvl3pPr indent="-419100" defTabSz="1300480">
              <a:spcBef>
                <a:spcPts val="1000"/>
              </a:spcBef>
              <a:buSzPct val="100000"/>
              <a:buFont typeface="Arial"/>
              <a:defRPr sz="4400">
                <a:latin typeface="Arial"/>
                <a:ea typeface="Arial"/>
                <a:cs typeface="Arial"/>
                <a:sym typeface="Arial"/>
              </a:defRPr>
            </a:lvl3pPr>
            <a:lvl4pPr marL="1874520" indent="-502919" defTabSz="1300480">
              <a:spcBef>
                <a:spcPts val="1000"/>
              </a:spcBef>
              <a:buSzPct val="100000"/>
              <a:buFont typeface="Arial"/>
              <a:buChar char="–"/>
              <a:defRPr sz="4400">
                <a:latin typeface="Arial"/>
                <a:ea typeface="Arial"/>
                <a:cs typeface="Arial"/>
                <a:sym typeface="Arial"/>
              </a:defRPr>
            </a:lvl4pPr>
            <a:lvl5pPr marL="2331720" indent="-502920" defTabSz="1300480">
              <a:spcBef>
                <a:spcPts val="1000"/>
              </a:spcBef>
              <a:buSzPct val="100000"/>
              <a:buFont typeface="Arial"/>
              <a:buChar char="»"/>
              <a:defRPr sz="44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6" name="Slide Number"/>
          <p:cNvSpPr txBox="1">
            <a:spLocks noGrp="1"/>
          </p:cNvSpPr>
          <p:nvPr>
            <p:ph type="sldNum" sz="quarter" idx="2"/>
          </p:nvPr>
        </p:nvSpPr>
        <p:spPr>
          <a:xfrm>
            <a:off x="11985795" y="9123788"/>
            <a:ext cx="368765" cy="351997"/>
          </a:xfrm>
          <a:prstGeom prst="rect">
            <a:avLst/>
          </a:prstGeom>
        </p:spPr>
        <p:txBody>
          <a:bodyPr lIns="65022" tIns="65022" rIns="65022" bIns="65022" anchor="ctr"/>
          <a:lstStyle>
            <a:lvl1pPr algn="r" defTabSz="1300480">
              <a:defRPr>
                <a:solidFill>
                  <a:srgbClr val="888888"/>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03" name="Title Text"/>
          <p:cNvSpPr txBox="1">
            <a:spLocks noGrp="1"/>
          </p:cNvSpPr>
          <p:nvPr>
            <p:ph type="title"/>
          </p:nvPr>
        </p:nvSpPr>
        <p:spPr>
          <a:xfrm>
            <a:off x="650238" y="390595"/>
            <a:ext cx="11704325" cy="1625602"/>
          </a:xfrm>
          <a:prstGeom prst="rect">
            <a:avLst/>
          </a:prstGeom>
        </p:spPr>
        <p:txBody>
          <a:bodyPr lIns="65022" tIns="65022" rIns="65022" bIns="65022"/>
          <a:lstStyle>
            <a:lvl1pPr defTabSz="1300480">
              <a:defRPr sz="6200">
                <a:latin typeface="Arial"/>
                <a:ea typeface="Arial"/>
                <a:cs typeface="Arial"/>
                <a:sym typeface="Arial"/>
              </a:defRPr>
            </a:lvl1pPr>
          </a:lstStyle>
          <a:p>
            <a:r>
              <a:t>Title Text</a:t>
            </a:r>
          </a:p>
        </p:txBody>
      </p:sp>
      <p:sp>
        <p:nvSpPr>
          <p:cNvPr id="204" name="Slide Number"/>
          <p:cNvSpPr txBox="1">
            <a:spLocks noGrp="1"/>
          </p:cNvSpPr>
          <p:nvPr>
            <p:ph type="sldNum" sz="quarter" idx="2"/>
          </p:nvPr>
        </p:nvSpPr>
        <p:spPr>
          <a:xfrm>
            <a:off x="11957543" y="8882098"/>
            <a:ext cx="397018" cy="389266"/>
          </a:xfrm>
          <a:prstGeom prst="rect">
            <a:avLst/>
          </a:prstGeom>
        </p:spPr>
        <p:txBody>
          <a:bodyPr lIns="65022" tIns="65022" rIns="65022" bIns="65022"/>
          <a:lstStyle>
            <a:lvl1pPr algn="r" defTabSz="1300480">
              <a:defRPr sz="1800">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1" name="Title Text"/>
          <p:cNvSpPr txBox="1">
            <a:spLocks noGrp="1"/>
          </p:cNvSpPr>
          <p:nvPr>
            <p:ph type="title"/>
          </p:nvPr>
        </p:nvSpPr>
        <p:spPr>
          <a:xfrm>
            <a:off x="894079" y="1608666"/>
            <a:ext cx="11216642" cy="1413935"/>
          </a:xfrm>
          <a:prstGeom prst="rect">
            <a:avLst/>
          </a:prstGeom>
        </p:spPr>
        <p:txBody>
          <a:bodyPr lIns="48767" tIns="48767" rIns="48767" bIns="48767"/>
          <a:lstStyle>
            <a:lvl1pPr algn="l" defTabSz="1300480">
              <a:lnSpc>
                <a:spcPct val="90000"/>
              </a:lnSpc>
              <a:defRPr sz="6200">
                <a:latin typeface="Calibri"/>
                <a:ea typeface="Calibri"/>
                <a:cs typeface="Calibri"/>
                <a:sym typeface="Calibri"/>
              </a:defRPr>
            </a:lvl1pPr>
          </a:lstStyle>
          <a:p>
            <a:r>
              <a:t>Title Text</a:t>
            </a:r>
          </a:p>
        </p:txBody>
      </p:sp>
      <p:sp>
        <p:nvSpPr>
          <p:cNvPr id="212" name="Body Level One…"/>
          <p:cNvSpPr txBox="1">
            <a:spLocks noGrp="1"/>
          </p:cNvSpPr>
          <p:nvPr>
            <p:ph type="body" idx="1"/>
          </p:nvPr>
        </p:nvSpPr>
        <p:spPr>
          <a:xfrm>
            <a:off x="894079" y="3166533"/>
            <a:ext cx="11216642" cy="4641428"/>
          </a:xfrm>
          <a:prstGeom prst="rect">
            <a:avLst/>
          </a:prstGeom>
        </p:spPr>
        <p:txBody>
          <a:bodyPr lIns="48767" tIns="48767" rIns="48767" bIns="48767" anchor="t"/>
          <a:lstStyle>
            <a:lvl1pPr marL="310242" indent="-310242" defTabSz="1300480">
              <a:lnSpc>
                <a:spcPct val="90000"/>
              </a:lnSpc>
              <a:spcBef>
                <a:spcPts val="1400"/>
              </a:spcBef>
              <a:buSzPct val="100000"/>
              <a:buFont typeface="Arial"/>
              <a:defRPr sz="3800">
                <a:latin typeface="Calibri"/>
                <a:ea typeface="Calibri"/>
                <a:cs typeface="Calibri"/>
                <a:sym typeface="Calibri"/>
              </a:defRPr>
            </a:lvl1pPr>
            <a:lvl2pPr marL="819150" indent="-361950" defTabSz="1300480">
              <a:lnSpc>
                <a:spcPct val="90000"/>
              </a:lnSpc>
              <a:spcBef>
                <a:spcPts val="1400"/>
              </a:spcBef>
              <a:buSzPct val="100000"/>
              <a:buFont typeface="Arial"/>
              <a:defRPr sz="3800">
                <a:latin typeface="Calibri"/>
                <a:ea typeface="Calibri"/>
                <a:cs typeface="Calibri"/>
                <a:sym typeface="Calibri"/>
              </a:defRPr>
            </a:lvl2pPr>
            <a:lvl3pPr marL="1348739" indent="-434339" defTabSz="1300480">
              <a:lnSpc>
                <a:spcPct val="90000"/>
              </a:lnSpc>
              <a:spcBef>
                <a:spcPts val="1400"/>
              </a:spcBef>
              <a:buSzPct val="100000"/>
              <a:buFont typeface="Arial"/>
              <a:defRPr sz="3800">
                <a:latin typeface="Calibri"/>
                <a:ea typeface="Calibri"/>
                <a:cs typeface="Calibri"/>
                <a:sym typeface="Calibri"/>
              </a:defRPr>
            </a:lvl3pPr>
            <a:lvl4pPr marL="1854200" indent="-482600" defTabSz="1300480">
              <a:lnSpc>
                <a:spcPct val="90000"/>
              </a:lnSpc>
              <a:spcBef>
                <a:spcPts val="1400"/>
              </a:spcBef>
              <a:buSzPct val="100000"/>
              <a:buFont typeface="Arial"/>
              <a:defRPr sz="3800">
                <a:latin typeface="Calibri"/>
                <a:ea typeface="Calibri"/>
                <a:cs typeface="Calibri"/>
                <a:sym typeface="Calibri"/>
              </a:defRPr>
            </a:lvl4pPr>
            <a:lvl5pPr marL="2311400" indent="-482600" defTabSz="1300480">
              <a:lnSpc>
                <a:spcPct val="90000"/>
              </a:lnSpc>
              <a:spcBef>
                <a:spcPts val="1400"/>
              </a:spcBef>
              <a:buSzPct val="100000"/>
              <a:buFont typeface="Arial"/>
              <a:defRPr sz="3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13" name="Slide Number"/>
          <p:cNvSpPr txBox="1">
            <a:spLocks noGrp="1"/>
          </p:cNvSpPr>
          <p:nvPr>
            <p:ph type="sldNum" sz="quarter" idx="2"/>
          </p:nvPr>
        </p:nvSpPr>
        <p:spPr>
          <a:xfrm>
            <a:off x="11794506" y="8024622"/>
            <a:ext cx="316215" cy="338837"/>
          </a:xfrm>
          <a:prstGeom prst="rect">
            <a:avLst/>
          </a:prstGeom>
        </p:spPr>
        <p:txBody>
          <a:bodyPr lIns="48767" tIns="48767" rIns="48767" bIns="48767" anchor="ctr"/>
          <a:lstStyle>
            <a:lvl1pPr algn="r" defTabSz="1300480">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End Slide (Blank for your own text)">
    <p:bg>
      <p:bgPr>
        <a:solidFill>
          <a:schemeClr val="accent2"/>
        </a:solidFill>
        <a:effectLst/>
      </p:bgPr>
    </p:bg>
    <p:spTree>
      <p:nvGrpSpPr>
        <p:cNvPr id="1" name=""/>
        <p:cNvGrpSpPr/>
        <p:nvPr/>
      </p:nvGrpSpPr>
      <p:grpSpPr>
        <a:xfrm>
          <a:off x="0" y="0"/>
          <a:ext cx="0" cy="0"/>
          <a:chOff x="0" y="0"/>
          <a:chExt cx="0" cy="0"/>
        </a:xfrm>
      </p:grpSpPr>
      <p:sp>
        <p:nvSpPr>
          <p:cNvPr id="15" name="Oval 14"/>
          <p:cNvSpPr/>
          <p:nvPr userDrawn="1"/>
        </p:nvSpPr>
        <p:spPr>
          <a:xfrm>
            <a:off x="5608838" y="2347872"/>
            <a:ext cx="3793396" cy="5057857"/>
          </a:xfrm>
          <a:prstGeom prst="ellipse">
            <a:avLst/>
          </a:prstGeom>
          <a:solidFill>
            <a:schemeClr val="bg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60">
              <a:solidFill>
                <a:srgbClr val="800000"/>
              </a:solidFill>
            </a:endParaRPr>
          </a:p>
        </p:txBody>
      </p:sp>
      <p:sp>
        <p:nvSpPr>
          <p:cNvPr id="16" name="Oval 15"/>
          <p:cNvSpPr/>
          <p:nvPr userDrawn="1"/>
        </p:nvSpPr>
        <p:spPr>
          <a:xfrm>
            <a:off x="8508672" y="2347872"/>
            <a:ext cx="3793396" cy="5057857"/>
          </a:xfrm>
          <a:prstGeom prst="ellipse">
            <a:avLst/>
          </a:prstGeom>
          <a:solidFill>
            <a:schemeClr val="bg1">
              <a:alpha val="3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560" dirty="0">
              <a:solidFill>
                <a:srgbClr val="800000"/>
              </a:solidFill>
            </a:endParaRPr>
          </a:p>
        </p:txBody>
      </p:sp>
      <p:sp>
        <p:nvSpPr>
          <p:cNvPr id="3" name="Text Placeholder 2"/>
          <p:cNvSpPr>
            <a:spLocks noGrp="1"/>
          </p:cNvSpPr>
          <p:nvPr>
            <p:ph type="body" sz="quarter" idx="10" hasCustomPrompt="1"/>
          </p:nvPr>
        </p:nvSpPr>
        <p:spPr>
          <a:xfrm>
            <a:off x="631040" y="962560"/>
            <a:ext cx="5871360" cy="7828480"/>
          </a:xfrm>
          <a:prstGeom prst="ellipse">
            <a:avLst/>
          </a:prstGeom>
          <a:solidFill>
            <a:schemeClr val="bg1">
              <a:alpha val="75000"/>
            </a:schemeClr>
          </a:solidFill>
        </p:spPr>
        <p:txBody>
          <a:bodyPr anchor="ctr" anchorCtr="0"/>
          <a:lstStyle>
            <a:lvl1pPr marL="0" indent="0" algn="l">
              <a:buNone/>
              <a:defRPr b="0" i="1" baseline="0">
                <a:solidFill>
                  <a:srgbClr val="59155F"/>
                </a:solidFill>
                <a:latin typeface="Cambria" panose="02040503050406030204" pitchFamily="18" charset="0"/>
              </a:defRPr>
            </a:lvl1pPr>
          </a:lstStyle>
          <a:p>
            <a:pPr algn="l"/>
            <a:r>
              <a:rPr lang="en-US" sz="2987" i="1" dirty="0">
                <a:solidFill>
                  <a:schemeClr val="accent2"/>
                </a:solidFill>
                <a:latin typeface="Cambria" panose="02040503050406030204" pitchFamily="18" charset="0"/>
              </a:rPr>
              <a:t>Click here to add text</a:t>
            </a:r>
          </a:p>
        </p:txBody>
      </p:sp>
      <p:pic>
        <p:nvPicPr>
          <p:cNvPr id="7" name="Picture 6">
            <a:extLst>
              <a:ext uri="{FF2B5EF4-FFF2-40B4-BE49-F238E27FC236}">
                <a16:creationId xmlns:a16="http://schemas.microsoft.com/office/drawing/2014/main" id="{C14087F8-AF60-47D8-AF26-AC231998FBA0}"/>
              </a:ext>
            </a:extLst>
          </p:cNvPr>
          <p:cNvPicPr>
            <a:picLocks noChangeAspect="1"/>
          </p:cNvPicPr>
          <p:nvPr userDrawn="1"/>
        </p:nvPicPr>
        <p:blipFill>
          <a:blip r:embed="rId2"/>
          <a:stretch>
            <a:fillRect/>
          </a:stretch>
        </p:blipFill>
        <p:spPr>
          <a:xfrm>
            <a:off x="10382067" y="1004244"/>
            <a:ext cx="1920000" cy="698729"/>
          </a:xfrm>
          <a:prstGeom prst="rect">
            <a:avLst/>
          </a:prstGeom>
        </p:spPr>
      </p:pic>
    </p:spTree>
    <p:extLst>
      <p:ext uri="{BB962C8B-B14F-4D97-AF65-F5344CB8AC3E}">
        <p14:creationId xmlns:p14="http://schemas.microsoft.com/office/powerpoint/2010/main" val="24651807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
          <p15:clr>
            <a:srgbClr val="FBAE40"/>
          </p15:clr>
        </p15:guide>
        <p15:guide id="4" pos="726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2263775" y="613832"/>
            <a:ext cx="12401550" cy="8267703"/>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idx="13"/>
          </p:nvPr>
        </p:nvSpPr>
        <p:spPr>
          <a:xfrm>
            <a:off x="4086225" y="2586564"/>
            <a:ext cx="9429750" cy="6286505"/>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680200" y="5029200"/>
            <a:ext cx="6054748" cy="40386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502400" y="889000"/>
            <a:ext cx="5867400" cy="3911602"/>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2374900" y="889000"/>
            <a:ext cx="11982450" cy="79883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j-lt"/>
          <a:ea typeface="+mj-ea"/>
          <a:cs typeface="+mj-cs"/>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j-lt"/>
          <a:ea typeface="+mj-ea"/>
          <a:cs typeface="+mj-cs"/>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j-lt"/>
          <a:ea typeface="+mj-ea"/>
          <a:cs typeface="+mj-cs"/>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j-lt"/>
          <a:ea typeface="+mj-ea"/>
          <a:cs typeface="+mj-cs"/>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j-lt"/>
          <a:ea typeface="+mj-ea"/>
          <a:cs typeface="+mj-cs"/>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j-lt"/>
          <a:ea typeface="+mj-ea"/>
          <a:cs typeface="+mj-cs"/>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j-lt"/>
          <a:ea typeface="+mj-ea"/>
          <a:cs typeface="+mj-cs"/>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j-lt"/>
          <a:ea typeface="+mj-ea"/>
          <a:cs typeface="+mj-cs"/>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1pPr>
      <a:lvl2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2pPr>
      <a:lvl3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3pPr>
      <a:lvl4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4pPr>
      <a:lvl5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5pPr>
      <a:lvl6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6pPr>
      <a:lvl7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7pPr>
      <a:lvl8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8pPr>
      <a:lvl9pPr marL="0" marR="0" indent="0" algn="ctr" defTabSz="584200"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22" name="Advanced Practitioner Study Day"/>
          <p:cNvSpPr txBox="1">
            <a:spLocks noGrp="1"/>
          </p:cNvSpPr>
          <p:nvPr>
            <p:ph type="ctrTitle"/>
          </p:nvPr>
        </p:nvSpPr>
        <p:spPr>
          <a:xfrm>
            <a:off x="635000" y="585561"/>
            <a:ext cx="11734800" cy="3362778"/>
          </a:xfrm>
          <a:prstGeom prst="rect">
            <a:avLst/>
          </a:prstGeom>
          <a:solidFill>
            <a:srgbClr val="002060"/>
          </a:solidFill>
        </p:spPr>
        <p:txBody>
          <a:bodyPr>
            <a:normAutofit/>
          </a:bodyPr>
          <a:lstStyle/>
          <a:p>
            <a:pPr defTabSz="503171">
              <a:defRPr sz="6873"/>
            </a:pPr>
            <a:r>
              <a:rPr lang="en-GB" b="1" dirty="0">
                <a:solidFill>
                  <a:srgbClr val="FFFF00"/>
                </a:solidFill>
                <a:latin typeface="Arial" panose="020B0604020202020204" pitchFamily="34" charset="0"/>
                <a:cs typeface="Arial" panose="020B0604020202020204" pitchFamily="34" charset="0"/>
              </a:rPr>
              <a:t>ARTIFICIAL INTELLIGENCE IN MAMMOGRAPHY</a:t>
            </a:r>
            <a:endParaRPr b="1" dirty="0">
              <a:solidFill>
                <a:srgbClr val="FFFF00"/>
              </a:solidFill>
              <a:latin typeface="Arial" panose="020B0604020202020204" pitchFamily="34" charset="0"/>
              <a:cs typeface="Arial" panose="020B0604020202020204" pitchFamily="34" charset="0"/>
            </a:endParaRPr>
          </a:p>
          <a:p>
            <a:pPr defTabSz="503171">
              <a:defRPr sz="6873"/>
            </a:pPr>
            <a:r>
              <a:rPr sz="6000" dirty="0">
                <a:solidFill>
                  <a:srgbClr val="FFFF00"/>
                </a:solidFill>
              </a:rPr>
              <a:t>The Scottish Perspective</a:t>
            </a:r>
          </a:p>
        </p:txBody>
      </p:sp>
      <p:sp>
        <p:nvSpPr>
          <p:cNvPr id="223" name="Body"/>
          <p:cNvSpPr txBox="1">
            <a:spLocks noGrp="1"/>
          </p:cNvSpPr>
          <p:nvPr>
            <p:ph type="subTitle" sz="quarter" idx="1"/>
          </p:nvPr>
        </p:nvSpPr>
        <p:spPr>
          <a:xfrm>
            <a:off x="1128485" y="4311650"/>
            <a:ext cx="10747829" cy="1130300"/>
          </a:xfrm>
          <a:prstGeom prst="rect">
            <a:avLst/>
          </a:prstGeom>
        </p:spPr>
        <p:txBody>
          <a:bodyPr>
            <a:normAutofit lnSpcReduction="10000"/>
          </a:bodyPr>
          <a:lstStyle/>
          <a:p>
            <a:pPr defTabSz="537463">
              <a:defRPr sz="3404"/>
            </a:pPr>
            <a:r>
              <a:rPr dirty="0"/>
              <a:t>Breast Imaging Special Interest Group</a:t>
            </a:r>
          </a:p>
          <a:p>
            <a:pPr defTabSz="537463">
              <a:defRPr sz="3404"/>
            </a:pPr>
            <a:r>
              <a:rPr dirty="0"/>
              <a:t>16 January 2020</a:t>
            </a:r>
          </a:p>
        </p:txBody>
      </p:sp>
      <p:sp>
        <p:nvSpPr>
          <p:cNvPr id="224" name="Dr Gerald Lip…"/>
          <p:cNvSpPr txBox="1"/>
          <p:nvPr/>
        </p:nvSpPr>
        <p:spPr>
          <a:xfrm>
            <a:off x="1376798" y="6978036"/>
            <a:ext cx="10251204" cy="1703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sz="3200" dirty="0">
                <a:latin typeface="Arial" panose="020B0604020202020204" pitchFamily="34" charset="0"/>
                <a:cs typeface="Arial" panose="020B0604020202020204" pitchFamily="34" charset="0"/>
              </a:rPr>
              <a:t>Dr Gerald Lip</a:t>
            </a:r>
          </a:p>
          <a:p>
            <a:r>
              <a:rPr dirty="0">
                <a:latin typeface="Calibri" panose="020F0502020204030204" pitchFamily="34" charset="0"/>
                <a:cs typeface="Calibri" panose="020F0502020204030204" pitchFamily="34" charset="0"/>
              </a:rPr>
              <a:t>Clinical Director</a:t>
            </a:r>
            <a:r>
              <a:rPr sz="2000" dirty="0">
                <a:latin typeface="Calibri" panose="020F0502020204030204" pitchFamily="34" charset="0"/>
                <a:cs typeface="Calibri" panose="020F0502020204030204" pitchFamily="34" charset="0"/>
              </a:rPr>
              <a:t>, North East Scotland Breast Screening </a:t>
            </a:r>
            <a:r>
              <a:rPr sz="2000" dirty="0" err="1">
                <a:latin typeface="Calibri" panose="020F0502020204030204" pitchFamily="34" charset="0"/>
                <a:cs typeface="Calibri" panose="020F0502020204030204" pitchFamily="34" charset="0"/>
              </a:rPr>
              <a:t>Programme</a:t>
            </a:r>
            <a:endParaRPr sz="2000" dirty="0">
              <a:latin typeface="Calibri" panose="020F0502020204030204" pitchFamily="34" charset="0"/>
              <a:cs typeface="Calibri" panose="020F0502020204030204" pitchFamily="34" charset="0"/>
            </a:endParaRPr>
          </a:p>
          <a:p>
            <a:r>
              <a:rPr dirty="0">
                <a:latin typeface="Calibri" panose="020F0502020204030204" pitchFamily="34" charset="0"/>
                <a:cs typeface="Calibri" panose="020F0502020204030204" pitchFamily="34" charset="0"/>
              </a:rPr>
              <a:t>Chair</a:t>
            </a:r>
            <a:r>
              <a:rPr sz="2000" dirty="0">
                <a:latin typeface="Calibri" panose="020F0502020204030204" pitchFamily="34" charset="0"/>
                <a:cs typeface="Calibri" panose="020F0502020204030204" pitchFamily="34" charset="0"/>
              </a:rPr>
              <a:t>, National Users Group for the Breast Screening IT System</a:t>
            </a:r>
          </a:p>
          <a:p>
            <a:r>
              <a:rPr dirty="0">
                <a:latin typeface="Calibri" panose="020F0502020204030204" pitchFamily="34" charset="0"/>
                <a:cs typeface="Calibri" panose="020F0502020204030204" pitchFamily="34" charset="0"/>
              </a:rPr>
              <a:t>Chief Investigator (Breast</a:t>
            </a:r>
            <a:r>
              <a:rPr sz="2000" dirty="0">
                <a:latin typeface="Calibri" panose="020F0502020204030204" pitchFamily="34" charset="0"/>
                <a:cs typeface="Calibri" panose="020F0502020204030204" pitchFamily="34" charset="0"/>
              </a:rPr>
              <a:t>), Industrial Centre for Artificial Intelligence and Digital Diagnostics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76" name="How is AI better?"/>
          <p:cNvSpPr txBox="1">
            <a:spLocks noGrp="1"/>
          </p:cNvSpPr>
          <p:nvPr>
            <p:ph type="title"/>
          </p:nvPr>
        </p:nvSpPr>
        <p:spPr>
          <a:prstGeom prst="rect">
            <a:avLst/>
          </a:prstGeom>
        </p:spPr>
        <p:txBody>
          <a:bodyPr/>
          <a:lstStyle/>
          <a:p>
            <a:r>
              <a:t>How is AI better?</a:t>
            </a:r>
          </a:p>
        </p:txBody>
      </p:sp>
      <p:sp>
        <p:nvSpPr>
          <p:cNvPr id="277" name="Computing power has increased…"/>
          <p:cNvSpPr txBox="1">
            <a:spLocks noGrp="1"/>
          </p:cNvSpPr>
          <p:nvPr>
            <p:ph type="body" idx="1"/>
          </p:nvPr>
        </p:nvSpPr>
        <p:spPr>
          <a:xfrm>
            <a:off x="1518557" y="1907719"/>
            <a:ext cx="11099800" cy="6286505"/>
          </a:xfrm>
          <a:prstGeom prst="rect">
            <a:avLst/>
          </a:prstGeom>
        </p:spPr>
        <p:txBody>
          <a:bodyPr/>
          <a:lstStyle/>
          <a:p>
            <a:pPr>
              <a:defRPr sz="4200">
                <a:latin typeface="Calibri"/>
                <a:ea typeface="Calibri"/>
                <a:cs typeface="Calibri"/>
                <a:sym typeface="Calibri"/>
              </a:defRPr>
            </a:pPr>
            <a:r>
              <a:rPr dirty="0"/>
              <a:t>Computing power has increased</a:t>
            </a:r>
          </a:p>
          <a:p>
            <a:pPr>
              <a:defRPr sz="4200">
                <a:latin typeface="Calibri"/>
                <a:ea typeface="Calibri"/>
                <a:cs typeface="Calibri"/>
                <a:sym typeface="Calibri"/>
              </a:defRPr>
            </a:pPr>
            <a:r>
              <a:rPr dirty="0"/>
              <a:t>Change from film to digital mammography</a:t>
            </a:r>
          </a:p>
          <a:p>
            <a:pPr>
              <a:defRPr sz="4200">
                <a:latin typeface="Calibri"/>
                <a:ea typeface="Calibri"/>
                <a:cs typeface="Calibri"/>
                <a:sym typeface="Calibri"/>
              </a:defRPr>
            </a:pPr>
            <a:r>
              <a:rPr dirty="0"/>
              <a:t>Ground truth datasets are more accurate</a:t>
            </a:r>
          </a:p>
          <a:p>
            <a:pPr>
              <a:defRPr sz="4200">
                <a:latin typeface="Calibri"/>
                <a:ea typeface="Calibri"/>
                <a:cs typeface="Calibri"/>
                <a:sym typeface="Calibri"/>
              </a:defRPr>
            </a:pPr>
            <a:r>
              <a:rPr dirty="0"/>
              <a:t>Development of machine learning and convoluted neural networks</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79" name="Rectangle 3"/>
          <p:cNvSpPr txBox="1"/>
          <p:nvPr/>
        </p:nvSpPr>
        <p:spPr>
          <a:xfrm>
            <a:off x="722096" y="1517241"/>
            <a:ext cx="11552729" cy="6683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p>
            <a:pPr algn="l" defTabSz="1300480">
              <a:defRPr sz="3200" b="1">
                <a:latin typeface="Calibri"/>
                <a:ea typeface="Calibri"/>
                <a:cs typeface="Calibri"/>
                <a:sym typeface="Calibri"/>
              </a:defRPr>
            </a:pPr>
            <a:r>
              <a:t>Area under the curve (AUC)</a:t>
            </a:r>
          </a:p>
          <a:p>
            <a:pPr algn="l" defTabSz="1300480">
              <a:defRPr sz="3200">
                <a:latin typeface="Calibri"/>
                <a:ea typeface="Calibri"/>
                <a:cs typeface="Calibri"/>
                <a:sym typeface="Calibri"/>
              </a:defRPr>
            </a:pPr>
            <a:r>
              <a:t>AUC enables comparison between humans and AI. The greater the AUC (up to the max 1.0), the more accurate the test is (both better sensitivity – can identify positives - and specificity – can minimise false positives).</a:t>
            </a:r>
          </a:p>
          <a:p>
            <a:pPr algn="l" defTabSz="1300480">
              <a:defRPr sz="3200">
                <a:latin typeface="Calibri"/>
                <a:ea typeface="Calibri"/>
                <a:cs typeface="Calibri"/>
                <a:sym typeface="Calibri"/>
              </a:defRPr>
            </a:pPr>
            <a:endParaRPr/>
          </a:p>
          <a:p>
            <a:pPr algn="l" defTabSz="1300480">
              <a:spcBef>
                <a:spcPts val="800"/>
              </a:spcBef>
              <a:defRPr sz="3200">
                <a:latin typeface="Calibri"/>
                <a:ea typeface="Calibri"/>
                <a:cs typeface="Calibri"/>
                <a:sym typeface="Calibri"/>
              </a:defRPr>
            </a:pPr>
            <a:r>
              <a:t>A guide to AUC values:</a:t>
            </a:r>
          </a:p>
          <a:p>
            <a:pPr algn="l" defTabSz="1300480">
              <a:spcBef>
                <a:spcPts val="800"/>
              </a:spcBef>
              <a:defRPr sz="3200" b="1">
                <a:latin typeface="Calibri"/>
                <a:ea typeface="Calibri"/>
                <a:cs typeface="Calibri"/>
                <a:sym typeface="Calibri"/>
              </a:defRPr>
            </a:pPr>
            <a:r>
              <a:t>0.90-1.00: excellent accuracy</a:t>
            </a:r>
          </a:p>
          <a:p>
            <a:pPr algn="l" defTabSz="1300480">
              <a:spcBef>
                <a:spcPts val="800"/>
              </a:spcBef>
              <a:defRPr sz="3200">
                <a:latin typeface="Calibri"/>
                <a:ea typeface="Calibri"/>
                <a:cs typeface="Calibri"/>
                <a:sym typeface="Calibri"/>
              </a:defRPr>
            </a:pPr>
            <a:r>
              <a:t>0.80-0.90: good accuracy</a:t>
            </a:r>
          </a:p>
          <a:p>
            <a:pPr algn="l" defTabSz="1300480">
              <a:spcBef>
                <a:spcPts val="800"/>
              </a:spcBef>
              <a:defRPr sz="3200">
                <a:latin typeface="Calibri"/>
                <a:ea typeface="Calibri"/>
                <a:cs typeface="Calibri"/>
                <a:sym typeface="Calibri"/>
              </a:defRPr>
            </a:pPr>
            <a:r>
              <a:t>0.70-0.80: fair accuracy</a:t>
            </a:r>
          </a:p>
          <a:p>
            <a:pPr algn="l" defTabSz="1300480">
              <a:spcBef>
                <a:spcPts val="800"/>
              </a:spcBef>
              <a:defRPr sz="3200">
                <a:latin typeface="Calibri"/>
                <a:ea typeface="Calibri"/>
                <a:cs typeface="Calibri"/>
                <a:sym typeface="Calibri"/>
              </a:defRPr>
            </a:pPr>
            <a:r>
              <a:t>0.60-0.70: poor accuracy</a:t>
            </a:r>
          </a:p>
          <a:p>
            <a:pPr algn="l" defTabSz="1300480">
              <a:spcBef>
                <a:spcPts val="800"/>
              </a:spcBef>
              <a:defRPr sz="3200">
                <a:latin typeface="Calibri"/>
                <a:ea typeface="Calibri"/>
                <a:cs typeface="Calibri"/>
                <a:sym typeface="Calibri"/>
              </a:defRPr>
            </a:pPr>
            <a:r>
              <a:t>0.50: no discriminating ability</a:t>
            </a:r>
          </a:p>
        </p:txBody>
      </p:sp>
      <p:sp>
        <p:nvSpPr>
          <p:cNvPr id="280" name="Rectangle 5"/>
          <p:cNvSpPr txBox="1"/>
          <p:nvPr/>
        </p:nvSpPr>
        <p:spPr>
          <a:xfrm>
            <a:off x="722096" y="780343"/>
            <a:ext cx="11040672" cy="660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spcBef>
                <a:spcPts val="800"/>
              </a:spcBef>
              <a:defRPr sz="3800" b="1">
                <a:solidFill>
                  <a:srgbClr val="004785"/>
                </a:solidFill>
                <a:latin typeface="Arial"/>
                <a:ea typeface="Arial"/>
                <a:cs typeface="Arial"/>
                <a:sym typeface="Arial"/>
              </a:defRPr>
            </a:lvl1pPr>
          </a:lstStyle>
          <a:p>
            <a:r>
              <a:t>Measures of performance</a:t>
            </a:r>
          </a:p>
        </p:txBody>
      </p:sp>
      <p:grpSp>
        <p:nvGrpSpPr>
          <p:cNvPr id="284" name="Group 4"/>
          <p:cNvGrpSpPr/>
          <p:nvPr/>
        </p:nvGrpSpPr>
        <p:grpSpPr>
          <a:xfrm>
            <a:off x="5428049" y="4194052"/>
            <a:ext cx="5854709" cy="4533852"/>
            <a:chOff x="0" y="0"/>
            <a:chExt cx="5854707" cy="4533851"/>
          </a:xfrm>
        </p:grpSpPr>
        <p:pic>
          <p:nvPicPr>
            <p:cNvPr id="281" name="Picture 6" descr="Picture 6"/>
            <p:cNvPicPr>
              <a:picLocks noChangeAspect="1"/>
            </p:cNvPicPr>
            <p:nvPr/>
          </p:nvPicPr>
          <p:blipFill>
            <a:blip r:embed="rId2">
              <a:extLst/>
            </a:blip>
            <a:stretch>
              <a:fillRect/>
            </a:stretch>
          </p:blipFill>
          <p:spPr>
            <a:xfrm>
              <a:off x="1434040" y="0"/>
              <a:ext cx="4420668" cy="3909556"/>
            </a:xfrm>
            <a:prstGeom prst="rect">
              <a:avLst/>
            </a:prstGeom>
            <a:ln w="12700" cap="flat">
              <a:noFill/>
              <a:miter lim="400000"/>
            </a:ln>
            <a:effectLst/>
          </p:spPr>
        </p:pic>
        <p:sp>
          <p:nvSpPr>
            <p:cNvPr id="282" name="Rectangle 7"/>
            <p:cNvSpPr txBox="1"/>
            <p:nvPr/>
          </p:nvSpPr>
          <p:spPr>
            <a:xfrm>
              <a:off x="0" y="1745624"/>
              <a:ext cx="2062777" cy="6243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t">
              <a:noAutofit/>
            </a:bodyPr>
            <a:lstStyle>
              <a:lvl1pPr algn="l" defTabSz="1300480">
                <a:defRPr sz="1800" b="1">
                  <a:latin typeface="Arial"/>
                  <a:ea typeface="Arial"/>
                  <a:cs typeface="Arial"/>
                  <a:sym typeface="Arial"/>
                </a:defRPr>
              </a:lvl1pPr>
            </a:lstStyle>
            <a:p>
              <a:r>
                <a:t>Sensitivity</a:t>
              </a:r>
            </a:p>
          </p:txBody>
        </p:sp>
        <p:sp>
          <p:nvSpPr>
            <p:cNvPr id="283" name="Rectangle 8"/>
            <p:cNvSpPr txBox="1"/>
            <p:nvPr/>
          </p:nvSpPr>
          <p:spPr>
            <a:xfrm>
              <a:off x="2258498" y="3909552"/>
              <a:ext cx="2062777" cy="6243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t">
              <a:noAutofit/>
            </a:bodyPr>
            <a:lstStyle>
              <a:lvl1pPr algn="l" defTabSz="1300480">
                <a:defRPr sz="1800" b="1">
                  <a:latin typeface="Arial"/>
                  <a:ea typeface="Arial"/>
                  <a:cs typeface="Arial"/>
                  <a:sym typeface="Arial"/>
                </a:defRPr>
              </a:lvl1pPr>
            </a:lstStyle>
            <a:p>
              <a:r>
                <a:t>Specificity</a:t>
              </a:r>
            </a:p>
          </p:txBody>
        </p:sp>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pic>
        <p:nvPicPr>
          <p:cNvPr id="286" name="Picture 1" descr="Picture 1"/>
          <p:cNvPicPr>
            <a:picLocks noChangeAspect="1"/>
          </p:cNvPicPr>
          <p:nvPr/>
        </p:nvPicPr>
        <p:blipFill>
          <a:blip r:embed="rId2">
            <a:extLst/>
          </a:blip>
          <a:stretch>
            <a:fillRect/>
          </a:stretch>
        </p:blipFill>
        <p:spPr>
          <a:xfrm>
            <a:off x="1487344" y="2063562"/>
            <a:ext cx="9677156" cy="1980472"/>
          </a:xfrm>
          <a:prstGeom prst="rect">
            <a:avLst/>
          </a:prstGeom>
          <a:ln w="12700">
            <a:miter lim="400000"/>
          </a:ln>
        </p:spPr>
      </p:pic>
      <p:sp>
        <p:nvSpPr>
          <p:cNvPr id="287" name="Rectangle 10"/>
          <p:cNvSpPr txBox="1"/>
          <p:nvPr/>
        </p:nvSpPr>
        <p:spPr>
          <a:xfrm>
            <a:off x="1618959" y="5654361"/>
            <a:ext cx="10909867" cy="1425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sz="4200">
                <a:latin typeface="Calibri"/>
                <a:ea typeface="Calibri"/>
                <a:cs typeface="Calibri"/>
                <a:sym typeface="Calibri"/>
              </a:defRPr>
            </a:lvl1pPr>
          </a:lstStyle>
          <a:p>
            <a:r>
              <a:rPr dirty="0"/>
              <a:t>In 2017, four teams achieved </a:t>
            </a:r>
            <a:r>
              <a:rPr b="1" dirty="0"/>
              <a:t>AUC &gt; 0.9, </a:t>
            </a:r>
            <a:r>
              <a:rPr dirty="0"/>
              <a:t>the technology was showing potential</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89" name="Can we reduce the workload of mammographic screening by automatic identification of normal exams with artificial intelligence? A feasibility study. Rodirguez-Ruiz A et al. Eur Radiol. 2019 Sep;29(9):4825-4832. doi: 10.1007/s00330-019-06186-9. Epub 2019 Apr 1…"/>
          <p:cNvSpPr txBox="1">
            <a:spLocks noGrp="1"/>
          </p:cNvSpPr>
          <p:nvPr>
            <p:ph type="body" idx="1"/>
          </p:nvPr>
        </p:nvSpPr>
        <p:spPr>
          <a:xfrm>
            <a:off x="537028" y="4303275"/>
            <a:ext cx="12148458" cy="4288503"/>
          </a:xfrm>
          <a:prstGeom prst="rect">
            <a:avLst/>
          </a:prstGeom>
        </p:spPr>
        <p:txBody>
          <a:bodyPr>
            <a:normAutofit fontScale="92500" lnSpcReduction="10000"/>
          </a:bodyPr>
          <a:lstStyle/>
          <a:p>
            <a:pPr marL="0" indent="0" defTabSz="479044">
              <a:spcBef>
                <a:spcPts val="0"/>
              </a:spcBef>
              <a:buSzTx/>
              <a:buNone/>
              <a:defRPr sz="3400">
                <a:latin typeface="Calibri"/>
                <a:ea typeface="Calibri"/>
                <a:cs typeface="Calibri"/>
                <a:sym typeface="Calibri"/>
              </a:defRPr>
            </a:pPr>
            <a:endParaRPr dirty="0"/>
          </a:p>
          <a:p>
            <a:pPr marL="478392" indent="-478392" defTabSz="479044">
              <a:spcBef>
                <a:spcPts val="0"/>
              </a:spcBef>
              <a:defRPr sz="3400">
                <a:latin typeface="Calibri"/>
                <a:ea typeface="Calibri"/>
                <a:cs typeface="Calibri"/>
                <a:sym typeface="Calibri"/>
              </a:defRPr>
            </a:pPr>
            <a:r>
              <a:rPr dirty="0"/>
              <a:t>Enriched data set 653 cancers in 2652 Digital Mammography exams </a:t>
            </a:r>
          </a:p>
          <a:p>
            <a:pPr marL="478392" indent="-478392" defTabSz="479044">
              <a:spcBef>
                <a:spcPts val="0"/>
              </a:spcBef>
              <a:defRPr sz="3400">
                <a:latin typeface="Calibri"/>
                <a:ea typeface="Calibri"/>
                <a:cs typeface="Calibri"/>
                <a:sym typeface="Calibri"/>
              </a:defRPr>
            </a:pPr>
            <a:r>
              <a:rPr dirty="0"/>
              <a:t>AI system score from 1-10 representing likelihood of cancer </a:t>
            </a:r>
          </a:p>
          <a:p>
            <a:pPr marL="478392" indent="-478392" defTabSz="479044">
              <a:spcBef>
                <a:spcPts val="0"/>
              </a:spcBef>
              <a:defRPr sz="3400">
                <a:latin typeface="Calibri"/>
                <a:ea typeface="Calibri"/>
                <a:cs typeface="Calibri"/>
                <a:sym typeface="Calibri"/>
              </a:defRPr>
            </a:pPr>
            <a:r>
              <a:rPr dirty="0"/>
              <a:t>Non inferior</a:t>
            </a:r>
          </a:p>
          <a:p>
            <a:pPr marL="478392" indent="-478392" defTabSz="479044">
              <a:spcBef>
                <a:spcPts val="0"/>
              </a:spcBef>
              <a:defRPr sz="3400">
                <a:latin typeface="Calibri"/>
                <a:ea typeface="Calibri"/>
                <a:cs typeface="Calibri"/>
                <a:sym typeface="Calibri"/>
              </a:defRPr>
            </a:pPr>
            <a:r>
              <a:rPr dirty="0"/>
              <a:t>Recall rate maintained</a:t>
            </a:r>
          </a:p>
          <a:p>
            <a:pPr marL="478392" indent="-478392" defTabSz="479044">
              <a:spcBef>
                <a:spcPts val="0"/>
              </a:spcBef>
              <a:defRPr sz="3400">
                <a:latin typeface="Calibri"/>
                <a:ea typeface="Calibri"/>
                <a:cs typeface="Calibri"/>
                <a:sym typeface="Calibri"/>
              </a:defRPr>
            </a:pPr>
            <a:r>
              <a:rPr dirty="0"/>
              <a:t>Threshold set at 5  reduced workload by 47% with exclusion of 7% true positives</a:t>
            </a:r>
          </a:p>
          <a:p>
            <a:pPr marL="478392" indent="-478392" defTabSz="479044">
              <a:spcBef>
                <a:spcPts val="0"/>
              </a:spcBef>
              <a:defRPr sz="3400">
                <a:latin typeface="Calibri"/>
                <a:ea typeface="Calibri"/>
                <a:cs typeface="Calibri"/>
                <a:sym typeface="Calibri"/>
              </a:defRPr>
            </a:pPr>
            <a:r>
              <a:rPr dirty="0"/>
              <a:t>Threshold set at 2 reduced workload by 17% with exclusion of 1% true positives</a:t>
            </a:r>
          </a:p>
        </p:txBody>
      </p:sp>
      <p:pic>
        <p:nvPicPr>
          <p:cNvPr id="2" name="Picture 1">
            <a:extLst>
              <a:ext uri="{FF2B5EF4-FFF2-40B4-BE49-F238E27FC236}">
                <a16:creationId xmlns:a16="http://schemas.microsoft.com/office/drawing/2014/main" id="{C7127D75-8EDD-428D-ADD2-7337574E94AA}"/>
              </a:ext>
            </a:extLst>
          </p:cNvPr>
          <p:cNvPicPr>
            <a:picLocks noChangeAspect="1"/>
          </p:cNvPicPr>
          <p:nvPr/>
        </p:nvPicPr>
        <p:blipFill>
          <a:blip r:embed="rId2"/>
          <a:stretch>
            <a:fillRect/>
          </a:stretch>
        </p:blipFill>
        <p:spPr>
          <a:xfrm>
            <a:off x="899885" y="391887"/>
            <a:ext cx="10493829" cy="4027504"/>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1" name="TextBox 2"/>
          <p:cNvSpPr txBox="1"/>
          <p:nvPr/>
        </p:nvSpPr>
        <p:spPr>
          <a:xfrm>
            <a:off x="160310" y="8243389"/>
            <a:ext cx="2863693" cy="2680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algn="l" defTabSz="1300480">
              <a:defRPr sz="1100">
                <a:solidFill>
                  <a:srgbClr val="FFFFFF"/>
                </a:solidFill>
                <a:latin typeface="Calibri"/>
                <a:ea typeface="Calibri"/>
                <a:cs typeface="Calibri"/>
                <a:sym typeface="Calibri"/>
              </a:defRPr>
            </a:pPr>
            <a:r>
              <a:t>© </a:t>
            </a:r>
            <a:r>
              <a:rPr>
                <a:latin typeface="Aspira Light"/>
                <a:ea typeface="Aspira Light"/>
                <a:cs typeface="Aspira Light"/>
                <a:sym typeface="Aspira Light"/>
              </a:rPr>
              <a:t>2019 ScreenPoint Medical</a:t>
            </a:r>
          </a:p>
        </p:txBody>
      </p:sp>
      <p:pic>
        <p:nvPicPr>
          <p:cNvPr id="292" name="Picture 3" descr="Picture 3"/>
          <p:cNvPicPr>
            <a:picLocks noChangeAspect="1"/>
          </p:cNvPicPr>
          <p:nvPr/>
        </p:nvPicPr>
        <p:blipFill>
          <a:blip r:embed="rId2">
            <a:extLst/>
          </a:blip>
          <a:stretch>
            <a:fillRect/>
          </a:stretch>
        </p:blipFill>
        <p:spPr>
          <a:xfrm>
            <a:off x="1015999" y="1219200"/>
            <a:ext cx="10972802" cy="5659120"/>
          </a:xfrm>
          <a:prstGeom prst="rect">
            <a:avLst/>
          </a:prstGeom>
          <a:ln w="12700">
            <a:miter lim="400000"/>
          </a:ln>
        </p:spPr>
      </p:pic>
      <p:pic>
        <p:nvPicPr>
          <p:cNvPr id="293" name="Picture 7" descr="Picture 7"/>
          <p:cNvPicPr>
            <a:picLocks noChangeAspect="1"/>
          </p:cNvPicPr>
          <p:nvPr/>
        </p:nvPicPr>
        <p:blipFill>
          <a:blip r:embed="rId3">
            <a:extLst/>
          </a:blip>
          <a:stretch>
            <a:fillRect/>
          </a:stretch>
        </p:blipFill>
        <p:spPr>
          <a:xfrm>
            <a:off x="6076" y="1219200"/>
            <a:ext cx="1672228" cy="1181682"/>
          </a:xfrm>
          <a:prstGeom prst="rect">
            <a:avLst/>
          </a:prstGeom>
          <a:ln w="12700">
            <a:miter lim="400000"/>
          </a:ln>
        </p:spPr>
      </p:pic>
      <p:pic>
        <p:nvPicPr>
          <p:cNvPr id="294" name="Picture 5" descr="Picture 5"/>
          <p:cNvPicPr>
            <a:picLocks noChangeAspect="1"/>
          </p:cNvPicPr>
          <p:nvPr/>
        </p:nvPicPr>
        <p:blipFill>
          <a:blip r:embed="rId4">
            <a:extLst/>
          </a:blip>
          <a:stretch>
            <a:fillRect/>
          </a:stretch>
        </p:blipFill>
        <p:spPr>
          <a:xfrm>
            <a:off x="1015999" y="6949440"/>
            <a:ext cx="10972802" cy="1016001"/>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96" name="A Deep Learning Model to Triage Screening Mammograms: A Simulation Study. Yala A et al. Radiology. 2019 Oct;293(1):38-46. doi: 10.1148/radiol.2019182908. Epub 2019 Aug 6…"/>
          <p:cNvSpPr txBox="1">
            <a:spLocks noGrp="1"/>
          </p:cNvSpPr>
          <p:nvPr>
            <p:ph type="body" idx="1"/>
          </p:nvPr>
        </p:nvSpPr>
        <p:spPr>
          <a:xfrm>
            <a:off x="952500" y="4151086"/>
            <a:ext cx="11099800" cy="5022849"/>
          </a:xfrm>
          <a:prstGeom prst="rect">
            <a:avLst/>
          </a:prstGeom>
        </p:spPr>
        <p:txBody>
          <a:bodyPr>
            <a:normAutofit lnSpcReduction="10000"/>
          </a:bodyPr>
          <a:lstStyle/>
          <a:p>
            <a:pPr marL="542566" indent="-542566" defTabSz="543305">
              <a:spcBef>
                <a:spcPts val="0"/>
              </a:spcBef>
              <a:defRPr sz="3900">
                <a:latin typeface="Calibri"/>
                <a:ea typeface="Calibri"/>
                <a:cs typeface="Calibri"/>
                <a:sym typeface="Calibri"/>
              </a:defRPr>
            </a:pPr>
            <a:endParaRPr dirty="0"/>
          </a:p>
          <a:p>
            <a:pPr marL="542566" indent="-542566" defTabSz="543305">
              <a:spcBef>
                <a:spcPts val="0"/>
              </a:spcBef>
              <a:defRPr sz="3900">
                <a:latin typeface="Calibri"/>
                <a:ea typeface="Calibri"/>
                <a:cs typeface="Calibri"/>
                <a:sym typeface="Calibri"/>
              </a:defRPr>
            </a:pPr>
            <a:r>
              <a:rPr dirty="0"/>
              <a:t>223109 consecutive screening mammograms in 66661 women</a:t>
            </a:r>
          </a:p>
          <a:p>
            <a:pPr marL="542566" indent="-542566" defTabSz="543305">
              <a:spcBef>
                <a:spcPts val="0"/>
              </a:spcBef>
              <a:defRPr sz="3900">
                <a:latin typeface="Calibri"/>
                <a:ea typeface="Calibri"/>
                <a:cs typeface="Calibri"/>
                <a:sym typeface="Calibri"/>
              </a:defRPr>
            </a:pPr>
            <a:r>
              <a:rPr dirty="0"/>
              <a:t>DL triage workflow </a:t>
            </a:r>
          </a:p>
          <a:p>
            <a:pPr marL="542566" indent="-542566" defTabSz="543305">
              <a:spcBef>
                <a:spcPts val="0"/>
              </a:spcBef>
              <a:defRPr sz="3900">
                <a:latin typeface="Calibri"/>
                <a:ea typeface="Calibri"/>
                <a:cs typeface="Calibri"/>
                <a:sym typeface="Calibri"/>
              </a:defRPr>
            </a:pPr>
            <a:r>
              <a:rPr dirty="0"/>
              <a:t>Skipped </a:t>
            </a:r>
            <a:r>
              <a:rPr dirty="0" err="1"/>
              <a:t>normals</a:t>
            </a:r>
            <a:r>
              <a:rPr dirty="0"/>
              <a:t>, radiologists read triaged mammograms </a:t>
            </a:r>
          </a:p>
          <a:p>
            <a:pPr marL="542566" indent="-542566" defTabSz="543305">
              <a:spcBef>
                <a:spcPts val="0"/>
              </a:spcBef>
              <a:defRPr sz="3900">
                <a:latin typeface="Calibri"/>
                <a:ea typeface="Calibri"/>
                <a:cs typeface="Calibri"/>
                <a:sym typeface="Calibri"/>
              </a:defRPr>
            </a:pPr>
            <a:r>
              <a:rPr dirty="0"/>
              <a:t>Simulated workflow had improved specificity (90.1%) with a non inferior sensitivity (94.2%) with 80.7% referred.</a:t>
            </a:r>
          </a:p>
        </p:txBody>
      </p:sp>
      <p:pic>
        <p:nvPicPr>
          <p:cNvPr id="2" name="Picture 1">
            <a:extLst>
              <a:ext uri="{FF2B5EF4-FFF2-40B4-BE49-F238E27FC236}">
                <a16:creationId xmlns:a16="http://schemas.microsoft.com/office/drawing/2014/main" id="{667755BA-36D9-49EB-A567-739D2D6DBDE4}"/>
              </a:ext>
            </a:extLst>
          </p:cNvPr>
          <p:cNvPicPr>
            <a:picLocks noChangeAspect="1"/>
          </p:cNvPicPr>
          <p:nvPr/>
        </p:nvPicPr>
        <p:blipFill>
          <a:blip r:embed="rId2"/>
          <a:stretch>
            <a:fillRect/>
          </a:stretch>
        </p:blipFill>
        <p:spPr>
          <a:xfrm>
            <a:off x="1398643" y="174170"/>
            <a:ext cx="10207514" cy="4281715"/>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CE6422-DE2F-418F-8BD7-56F623D0E4DB}"/>
              </a:ext>
            </a:extLst>
          </p:cNvPr>
          <p:cNvPicPr>
            <a:picLocks noChangeAspect="1"/>
          </p:cNvPicPr>
          <p:nvPr/>
        </p:nvPicPr>
        <p:blipFill>
          <a:blip r:embed="rId2"/>
          <a:stretch>
            <a:fillRect/>
          </a:stretch>
        </p:blipFill>
        <p:spPr>
          <a:xfrm>
            <a:off x="1525700" y="868759"/>
            <a:ext cx="9953399" cy="8016082"/>
          </a:xfrm>
          <a:prstGeom prst="rect">
            <a:avLst/>
          </a:prstGeom>
          <a:solidFill>
            <a:schemeClr val="bg1"/>
          </a:solidFill>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300" name="International evaluation of an AI system for breast cancer screening. McKinney SM et al. Nature. 2020 Jan;577(7788):89-94. doi: 10.1038/s41586-019-1799-6. Epub 2020 Jan 1.…"/>
          <p:cNvSpPr txBox="1">
            <a:spLocks noGrp="1"/>
          </p:cNvSpPr>
          <p:nvPr>
            <p:ph type="body" idx="1"/>
          </p:nvPr>
        </p:nvSpPr>
        <p:spPr>
          <a:xfrm>
            <a:off x="1170214" y="4238172"/>
            <a:ext cx="11099800" cy="4836036"/>
          </a:xfrm>
          <a:prstGeom prst="rect">
            <a:avLst/>
          </a:prstGeom>
        </p:spPr>
        <p:txBody>
          <a:bodyPr/>
          <a:lstStyle/>
          <a:p>
            <a:pPr marL="0" indent="0" defTabSz="468468">
              <a:spcBef>
                <a:spcPts val="0"/>
              </a:spcBef>
              <a:buSzTx/>
              <a:buNone/>
              <a:defRPr sz="3300">
                <a:latin typeface="Calibri"/>
                <a:ea typeface="Calibri"/>
                <a:cs typeface="Calibri"/>
                <a:sym typeface="Calibri"/>
              </a:defRPr>
            </a:pPr>
            <a:endParaRPr lang="en-GB"/>
          </a:p>
          <a:p>
            <a:pPr marL="245054" indent="-245054" defTabSz="468468">
              <a:spcBef>
                <a:spcPts val="0"/>
              </a:spcBef>
              <a:defRPr sz="3300">
                <a:latin typeface="Calibri"/>
                <a:ea typeface="Calibri"/>
                <a:cs typeface="Calibri"/>
                <a:sym typeface="Calibri"/>
              </a:defRPr>
            </a:pPr>
            <a:r>
              <a:rPr lang="en-GB"/>
              <a:t>US trained data on the Optimam’s 26000 women’s images (UK) and 3000 women’s from a US database</a:t>
            </a:r>
          </a:p>
          <a:p>
            <a:pPr marL="245054" indent="-245054" defTabSz="468468">
              <a:spcBef>
                <a:spcPts val="0"/>
              </a:spcBef>
              <a:defRPr sz="3300">
                <a:latin typeface="Calibri"/>
                <a:ea typeface="Calibri"/>
                <a:cs typeface="Calibri"/>
                <a:sym typeface="Calibri"/>
              </a:defRPr>
            </a:pPr>
            <a:r>
              <a:rPr lang="en-GB"/>
              <a:t>Absolute reduction 5.7% (US) and 1.2% (UK) in false positives</a:t>
            </a:r>
          </a:p>
          <a:p>
            <a:pPr marL="245054" indent="-245054" defTabSz="468468">
              <a:spcBef>
                <a:spcPts val="0"/>
              </a:spcBef>
              <a:defRPr sz="3300">
                <a:latin typeface="Calibri"/>
                <a:ea typeface="Calibri"/>
                <a:cs typeface="Calibri"/>
                <a:sym typeface="Calibri"/>
              </a:defRPr>
            </a:pPr>
            <a:r>
              <a:rPr lang="en-GB"/>
              <a:t>Absolute reduction 9.4% (US) and 2.7% (UK) in false negatives</a:t>
            </a:r>
          </a:p>
          <a:p>
            <a:pPr marL="245054" indent="-245054" defTabSz="468468">
              <a:spcBef>
                <a:spcPts val="0"/>
              </a:spcBef>
              <a:defRPr sz="3300">
                <a:latin typeface="Calibri"/>
                <a:ea typeface="Calibri"/>
                <a:cs typeface="Calibri"/>
                <a:sym typeface="Calibri"/>
              </a:defRPr>
            </a:pPr>
            <a:r>
              <a:rPr lang="en-GB"/>
              <a:t>AUC of AI system was greater than pool of 6 radiologists by 11.5%</a:t>
            </a:r>
          </a:p>
          <a:p>
            <a:pPr marL="245054" indent="-245054" defTabSz="468468">
              <a:spcBef>
                <a:spcPts val="0"/>
              </a:spcBef>
              <a:defRPr sz="3300">
                <a:latin typeface="Calibri"/>
                <a:ea typeface="Calibri"/>
                <a:cs typeface="Calibri"/>
                <a:sym typeface="Calibri"/>
              </a:defRPr>
            </a:pPr>
            <a:r>
              <a:rPr lang="en-GB"/>
              <a:t>Simulation on the double reading process in the UK showed non inferiority and second reader workload reduction by 88%</a:t>
            </a:r>
            <a:endParaRPr lang="en-GB" dirty="0"/>
          </a:p>
        </p:txBody>
      </p:sp>
      <p:pic>
        <p:nvPicPr>
          <p:cNvPr id="2" name="Picture 1">
            <a:extLst>
              <a:ext uri="{FF2B5EF4-FFF2-40B4-BE49-F238E27FC236}">
                <a16:creationId xmlns:a16="http://schemas.microsoft.com/office/drawing/2014/main" id="{ED6626BD-01CB-43EE-917D-77B3D1CA3997}"/>
              </a:ext>
            </a:extLst>
          </p:cNvPr>
          <p:cNvPicPr>
            <a:picLocks noChangeAspect="1"/>
          </p:cNvPicPr>
          <p:nvPr/>
        </p:nvPicPr>
        <p:blipFill>
          <a:blip r:embed="rId2"/>
          <a:stretch>
            <a:fillRect/>
          </a:stretch>
        </p:blipFill>
        <p:spPr>
          <a:xfrm>
            <a:off x="1405901" y="409120"/>
            <a:ext cx="10192998" cy="4051005"/>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pic>
        <p:nvPicPr>
          <p:cNvPr id="302" name="Screenshot 2020-01-12 at 10.11.21.png" descr="Screenshot 2020-01-12 at 10.11.21.png"/>
          <p:cNvPicPr>
            <a:picLocks noChangeAspect="1"/>
          </p:cNvPicPr>
          <p:nvPr/>
        </p:nvPicPr>
        <p:blipFill>
          <a:blip r:embed="rId2">
            <a:extLst/>
          </a:blip>
          <a:stretch>
            <a:fillRect/>
          </a:stretch>
        </p:blipFill>
        <p:spPr>
          <a:xfrm>
            <a:off x="4133850" y="412750"/>
            <a:ext cx="4737100" cy="89281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304" name="Content Placeholder 2"/>
          <p:cNvSpPr txBox="1"/>
          <p:nvPr/>
        </p:nvSpPr>
        <p:spPr>
          <a:xfrm>
            <a:off x="722092" y="2501945"/>
            <a:ext cx="11859967" cy="60355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p>
            <a:pPr marL="480059" indent="-480059" algn="l" defTabSz="1300480">
              <a:spcBef>
                <a:spcPts val="2500"/>
              </a:spcBef>
              <a:buSzPct val="100000"/>
              <a:buAutoNum type="arabicPeriod"/>
              <a:defRPr sz="4200" b="1">
                <a:latin typeface="Calibri"/>
                <a:ea typeface="Calibri"/>
                <a:cs typeface="Calibri"/>
                <a:sym typeface="Calibri"/>
              </a:defRPr>
            </a:pPr>
            <a:r>
              <a:rPr dirty="0"/>
              <a:t>Trust</a:t>
            </a:r>
          </a:p>
          <a:p>
            <a:pPr marL="928687" lvl="1" indent="-471487" algn="l" defTabSz="1300480">
              <a:spcBef>
                <a:spcPts val="800"/>
              </a:spcBef>
              <a:buSzPct val="100000"/>
              <a:buAutoNum type="alphaLcParenR"/>
              <a:defRPr sz="4200">
                <a:latin typeface="Calibri"/>
                <a:ea typeface="Calibri"/>
                <a:cs typeface="Calibri"/>
                <a:sym typeface="Calibri"/>
              </a:defRPr>
            </a:pPr>
            <a:r>
              <a:rPr dirty="0"/>
              <a:t>Ensuring confidence of clinical community as the AI is integrated </a:t>
            </a:r>
          </a:p>
          <a:p>
            <a:pPr marL="928687" lvl="1" indent="-471487" algn="l" defTabSz="1300480">
              <a:spcBef>
                <a:spcPts val="800"/>
              </a:spcBef>
              <a:buSzPct val="100000"/>
              <a:buAutoNum type="alphaLcParenR"/>
              <a:defRPr sz="4200">
                <a:latin typeface="Calibri"/>
                <a:ea typeface="Calibri"/>
                <a:cs typeface="Calibri"/>
                <a:sym typeface="Calibri"/>
              </a:defRPr>
            </a:pPr>
            <a:r>
              <a:rPr dirty="0"/>
              <a:t>Engaging and maintaining the confidence of the public (clarity of purpose)</a:t>
            </a:r>
            <a:endParaRPr b="1" dirty="0"/>
          </a:p>
          <a:p>
            <a:pPr marL="480059" indent="-480059" algn="l" defTabSz="1300480">
              <a:spcBef>
                <a:spcPts val="2500"/>
              </a:spcBef>
              <a:buSzPct val="100000"/>
              <a:buAutoNum type="arabicPeriod"/>
              <a:defRPr sz="4200" b="1">
                <a:latin typeface="Calibri"/>
                <a:ea typeface="Calibri"/>
                <a:cs typeface="Calibri"/>
                <a:sym typeface="Calibri"/>
              </a:defRPr>
            </a:pPr>
            <a:r>
              <a:rPr dirty="0"/>
              <a:t>Clinical</a:t>
            </a:r>
          </a:p>
          <a:p>
            <a:pPr marL="928687" lvl="1" indent="-471487" algn="l" defTabSz="1300480">
              <a:spcBef>
                <a:spcPts val="800"/>
              </a:spcBef>
              <a:buSzPct val="100000"/>
              <a:buAutoNum type="alphaLcParenR"/>
              <a:defRPr sz="4200">
                <a:latin typeface="Calibri"/>
                <a:ea typeface="Calibri"/>
                <a:cs typeface="Calibri"/>
                <a:sym typeface="Calibri"/>
              </a:defRPr>
            </a:pPr>
            <a:r>
              <a:rPr dirty="0"/>
              <a:t>Assuring the clinical performance</a:t>
            </a:r>
          </a:p>
          <a:p>
            <a:pPr marL="928687" lvl="1" indent="-471487" algn="l" defTabSz="1300480">
              <a:spcBef>
                <a:spcPts val="800"/>
              </a:spcBef>
              <a:buSzPct val="100000"/>
              <a:buAutoNum type="alphaLcParenR"/>
              <a:defRPr sz="4200">
                <a:latin typeface="Calibri"/>
                <a:ea typeface="Calibri"/>
                <a:cs typeface="Calibri"/>
                <a:sym typeface="Calibri"/>
              </a:defRPr>
            </a:pPr>
            <a:r>
              <a:rPr dirty="0" err="1"/>
              <a:t>Minimising</a:t>
            </a:r>
            <a:r>
              <a:rPr dirty="0"/>
              <a:t> ‘learned-</a:t>
            </a:r>
            <a:r>
              <a:rPr dirty="0" err="1"/>
              <a:t>bias’</a:t>
            </a:r>
            <a:endParaRPr dirty="0"/>
          </a:p>
        </p:txBody>
      </p:sp>
      <p:sp>
        <p:nvSpPr>
          <p:cNvPr id="305" name="Rectangle 6"/>
          <p:cNvSpPr txBox="1"/>
          <p:nvPr/>
        </p:nvSpPr>
        <p:spPr>
          <a:xfrm>
            <a:off x="722093" y="392613"/>
            <a:ext cx="11859967" cy="1425445"/>
          </a:xfrm>
          <a:prstGeom prst="rect">
            <a:avLst/>
          </a:prstGeom>
          <a:solidFill>
            <a:srgbClr val="0020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a:spAutoFit/>
          </a:bodyPr>
          <a:lstStyle>
            <a:lvl1pPr algn="l" defTabSz="1300480">
              <a:spcBef>
                <a:spcPts val="800"/>
              </a:spcBef>
              <a:defRPr sz="4200" b="1">
                <a:latin typeface="Calibri"/>
                <a:ea typeface="Calibri"/>
                <a:cs typeface="Calibri"/>
                <a:sym typeface="Calibri"/>
              </a:defRPr>
            </a:lvl1pPr>
          </a:lstStyle>
          <a:p>
            <a:pPr algn="ctr"/>
            <a:r>
              <a:rPr dirty="0">
                <a:solidFill>
                  <a:srgbClr val="FFFF00"/>
                </a:solidFill>
              </a:rPr>
              <a:t>Four key areas to consider when developing Artificial Intelligence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26" name="Introduction"/>
          <p:cNvSpPr txBox="1">
            <a:spLocks noGrp="1"/>
          </p:cNvSpPr>
          <p:nvPr>
            <p:ph type="title" idx="4294967295"/>
          </p:nvPr>
        </p:nvSpPr>
        <p:spPr>
          <a:xfrm>
            <a:off x="650238" y="390595"/>
            <a:ext cx="11704323" cy="1625601"/>
          </a:xfrm>
          <a:prstGeom prst="rect">
            <a:avLst/>
          </a:prstGeom>
        </p:spPr>
        <p:txBody>
          <a:bodyPr lIns="65022" tIns="65022" rIns="65022" bIns="65022"/>
          <a:lstStyle>
            <a:lvl1pPr defTabSz="650240">
              <a:defRPr sz="6200">
                <a:latin typeface="Calibri"/>
                <a:ea typeface="Calibri"/>
                <a:cs typeface="Calibri"/>
                <a:sym typeface="Calibri"/>
              </a:defRPr>
            </a:lvl1pPr>
          </a:lstStyle>
          <a:p>
            <a:r>
              <a:t>Introduction</a:t>
            </a:r>
          </a:p>
        </p:txBody>
      </p:sp>
      <p:sp>
        <p:nvSpPr>
          <p:cNvPr id="227" name="The Scottish Breast Screening Programme (SBSP) delivers a service via 6 centres to women aged between 50-70 who are invited every three years…"/>
          <p:cNvSpPr txBox="1">
            <a:spLocks noGrp="1"/>
          </p:cNvSpPr>
          <p:nvPr>
            <p:ph type="body" idx="4294967295"/>
          </p:nvPr>
        </p:nvSpPr>
        <p:spPr>
          <a:xfrm>
            <a:off x="650238" y="2275838"/>
            <a:ext cx="11704323" cy="6436929"/>
          </a:xfrm>
          <a:prstGeom prst="rect">
            <a:avLst/>
          </a:prstGeom>
        </p:spPr>
        <p:txBody>
          <a:bodyPr lIns="65022" tIns="65022" rIns="65022" bIns="65022" anchor="t"/>
          <a:lstStyle/>
          <a:p>
            <a:pPr marL="364845" indent="-364845" defTabSz="494180">
              <a:lnSpc>
                <a:spcPct val="120000"/>
              </a:lnSpc>
              <a:spcBef>
                <a:spcPts val="700"/>
              </a:spcBef>
              <a:buSzPct val="100000"/>
              <a:buFont typeface="Arial"/>
              <a:defRPr sz="3100">
                <a:latin typeface="Calibri"/>
                <a:ea typeface="Calibri"/>
                <a:cs typeface="Calibri"/>
                <a:sym typeface="Calibri"/>
              </a:defRPr>
            </a:pPr>
            <a:r>
              <a:t>The Scottish Breast Screening Programme (SBSP) delivers a service via 6 centres to women aged between 50-70 who are invited every three years</a:t>
            </a:r>
          </a:p>
          <a:p>
            <a:pPr marL="364845" indent="-364845" defTabSz="494180">
              <a:lnSpc>
                <a:spcPct val="120000"/>
              </a:lnSpc>
              <a:spcBef>
                <a:spcPts val="700"/>
              </a:spcBef>
              <a:buSzPct val="100000"/>
              <a:buFont typeface="Arial"/>
              <a:defRPr sz="3100">
                <a:latin typeface="Calibri"/>
                <a:ea typeface="Calibri"/>
                <a:cs typeface="Calibri"/>
                <a:sym typeface="Calibri"/>
              </a:defRPr>
            </a:pPr>
            <a:endParaRPr/>
          </a:p>
          <a:p>
            <a:pPr marL="364845" indent="-364845" defTabSz="494180">
              <a:lnSpc>
                <a:spcPct val="120000"/>
              </a:lnSpc>
              <a:spcBef>
                <a:spcPts val="700"/>
              </a:spcBef>
              <a:buSzPct val="100000"/>
              <a:buFont typeface="Arial"/>
              <a:defRPr sz="3100">
                <a:latin typeface="Calibri"/>
                <a:ea typeface="Calibri"/>
                <a:cs typeface="Calibri"/>
                <a:sym typeface="Calibri"/>
              </a:defRPr>
            </a:pPr>
            <a:r>
              <a:t> Screening services are devolved and delivered separate but all 4 UK administrations follow  similar  guidelines and standards</a:t>
            </a:r>
          </a:p>
          <a:p>
            <a:pPr marL="364845" indent="-364845" defTabSz="494180">
              <a:lnSpc>
                <a:spcPct val="120000"/>
              </a:lnSpc>
              <a:spcBef>
                <a:spcPts val="700"/>
              </a:spcBef>
              <a:buSzPct val="100000"/>
              <a:buFont typeface="Arial"/>
              <a:defRPr sz="3100">
                <a:latin typeface="Calibri"/>
                <a:ea typeface="Calibri"/>
                <a:cs typeface="Calibri"/>
                <a:sym typeface="Calibri"/>
              </a:defRPr>
            </a:pPr>
            <a:endParaRPr/>
          </a:p>
          <a:p>
            <a:pPr marL="364845" indent="-364845" defTabSz="494180">
              <a:lnSpc>
                <a:spcPct val="120000"/>
              </a:lnSpc>
              <a:spcBef>
                <a:spcPts val="700"/>
              </a:spcBef>
              <a:buSzPct val="100000"/>
              <a:buFont typeface="Arial"/>
              <a:defRPr sz="3100">
                <a:latin typeface="Calibri"/>
                <a:ea typeface="Calibri"/>
                <a:cs typeface="Calibri"/>
                <a:sym typeface="Calibri"/>
              </a:defRPr>
            </a:pPr>
            <a:r>
              <a:t>The SBSP is delivered via a recently developed web based information management system SBSS (2016) and all units in Scotland have now converted to digital imaging since early 2015.</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307" name="Rectangle 6"/>
          <p:cNvSpPr txBox="1"/>
          <p:nvPr/>
        </p:nvSpPr>
        <p:spPr>
          <a:xfrm>
            <a:off x="769255" y="428171"/>
            <a:ext cx="11283045" cy="1526568"/>
          </a:xfrm>
          <a:prstGeom prst="rect">
            <a:avLst/>
          </a:prstGeom>
          <a:solidFill>
            <a:srgbClr val="0020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a:spAutoFit/>
          </a:bodyPr>
          <a:lstStyle>
            <a:lvl1pPr algn="l" defTabSz="1300480">
              <a:spcBef>
                <a:spcPts val="800"/>
              </a:spcBef>
              <a:defRPr sz="4200" b="1">
                <a:latin typeface="Calibri"/>
                <a:ea typeface="Calibri"/>
                <a:cs typeface="Calibri"/>
                <a:sym typeface="Calibri"/>
              </a:defRPr>
            </a:lvl1pPr>
          </a:lstStyle>
          <a:p>
            <a:pPr algn="ctr"/>
            <a:r>
              <a:rPr dirty="0">
                <a:solidFill>
                  <a:srgbClr val="FFFF00"/>
                </a:solidFill>
              </a:rPr>
              <a:t>Four key areas to consider when developing </a:t>
            </a:r>
            <a:endParaRPr lang="en-GB" dirty="0">
              <a:solidFill>
                <a:srgbClr val="FFFF00"/>
              </a:solidFill>
            </a:endParaRPr>
          </a:p>
          <a:p>
            <a:pPr algn="ctr"/>
            <a:r>
              <a:rPr dirty="0">
                <a:solidFill>
                  <a:srgbClr val="FFFF00"/>
                </a:solidFill>
              </a:rPr>
              <a:t>Artificial Intelligence</a:t>
            </a:r>
          </a:p>
        </p:txBody>
      </p:sp>
      <p:sp>
        <p:nvSpPr>
          <p:cNvPr id="308" name="3. Legal &amp; Commercial…"/>
          <p:cNvSpPr txBox="1">
            <a:spLocks noGrp="1"/>
          </p:cNvSpPr>
          <p:nvPr>
            <p:ph type="body" idx="1"/>
          </p:nvPr>
        </p:nvSpPr>
        <p:spPr>
          <a:xfrm>
            <a:off x="595084" y="2394857"/>
            <a:ext cx="11631386" cy="6729186"/>
          </a:xfrm>
          <a:prstGeom prst="rect">
            <a:avLst/>
          </a:prstGeom>
        </p:spPr>
        <p:txBody>
          <a:bodyPr>
            <a:noAutofit/>
          </a:bodyPr>
          <a:lstStyle/>
          <a:p>
            <a:pPr marL="0" indent="0" defTabSz="674038">
              <a:spcBef>
                <a:spcPts val="1300"/>
              </a:spcBef>
              <a:buSzTx/>
              <a:buNone/>
              <a:defRPr sz="3000" b="1">
                <a:latin typeface="Calibri"/>
                <a:ea typeface="Calibri"/>
                <a:cs typeface="Calibri"/>
                <a:sym typeface="Calibri"/>
              </a:defRPr>
            </a:pPr>
            <a:r>
              <a:rPr sz="3600" dirty="0"/>
              <a:t>3. Legal &amp; Commercial</a:t>
            </a:r>
          </a:p>
          <a:p>
            <a:pPr marL="481338" lvl="1" indent="-244371" defTabSz="674038">
              <a:spcBef>
                <a:spcPts val="400"/>
              </a:spcBef>
              <a:buSzPct val="100000"/>
              <a:buAutoNum type="alphaLcParenR"/>
              <a:defRPr sz="3000">
                <a:latin typeface="Calibri"/>
                <a:ea typeface="Calibri"/>
                <a:cs typeface="Calibri"/>
                <a:sym typeface="Calibri"/>
              </a:defRPr>
            </a:pPr>
            <a:r>
              <a:rPr sz="3600" dirty="0"/>
              <a:t>Procurement approach (e.g. pre-commercial procurement to evaluate options)</a:t>
            </a:r>
          </a:p>
          <a:p>
            <a:pPr marL="481338" lvl="1" indent="-244371" defTabSz="674038">
              <a:spcBef>
                <a:spcPts val="400"/>
              </a:spcBef>
              <a:buSzPct val="100000"/>
              <a:buAutoNum type="alphaLcParenR"/>
              <a:defRPr sz="3000">
                <a:latin typeface="Calibri"/>
                <a:ea typeface="Calibri"/>
                <a:cs typeface="Calibri"/>
                <a:sym typeface="Calibri"/>
              </a:defRPr>
            </a:pPr>
            <a:r>
              <a:rPr sz="3600" dirty="0"/>
              <a:t>Contractual arrangements – IP ownership, licensing &amp; potential </a:t>
            </a:r>
            <a:r>
              <a:rPr sz="3600" dirty="0" err="1"/>
              <a:t>commercialisation</a:t>
            </a:r>
            <a:endParaRPr sz="3600" dirty="0"/>
          </a:p>
          <a:p>
            <a:pPr marL="481338" lvl="1" indent="-244371" defTabSz="674038">
              <a:spcBef>
                <a:spcPts val="400"/>
              </a:spcBef>
              <a:buSzPct val="100000"/>
              <a:buAutoNum type="alphaLcParenR"/>
              <a:defRPr sz="3000">
                <a:latin typeface="Calibri"/>
                <a:ea typeface="Calibri"/>
                <a:cs typeface="Calibri"/>
                <a:sym typeface="Calibri"/>
              </a:defRPr>
            </a:pPr>
            <a:r>
              <a:rPr sz="3600" dirty="0"/>
              <a:t>Accreditation with MHRA and meet software-as-a-medical device regulations</a:t>
            </a:r>
          </a:p>
          <a:p>
            <a:pPr marL="0" indent="0" defTabSz="674038">
              <a:spcBef>
                <a:spcPts val="1300"/>
              </a:spcBef>
              <a:buSzTx/>
              <a:buNone/>
              <a:defRPr sz="3000" b="1">
                <a:latin typeface="Calibri"/>
                <a:ea typeface="Calibri"/>
                <a:cs typeface="Calibri"/>
                <a:sym typeface="Calibri"/>
              </a:defRPr>
            </a:pPr>
            <a:r>
              <a:rPr sz="3600" dirty="0"/>
              <a:t>4. Technical</a:t>
            </a:r>
          </a:p>
          <a:p>
            <a:pPr marL="481338" lvl="1" indent="-244371" defTabSz="674038">
              <a:spcBef>
                <a:spcPts val="400"/>
              </a:spcBef>
              <a:buSzPct val="100000"/>
              <a:buAutoNum type="alphaLcParenR"/>
              <a:defRPr sz="3000">
                <a:latin typeface="Calibri"/>
                <a:ea typeface="Calibri"/>
                <a:cs typeface="Calibri"/>
                <a:sym typeface="Calibri"/>
              </a:defRPr>
            </a:pPr>
            <a:r>
              <a:rPr sz="3600" dirty="0"/>
              <a:t>Architectural design &amp; use of API’s to integrate into clinical systems</a:t>
            </a:r>
          </a:p>
          <a:p>
            <a:pPr marL="481338" lvl="1" indent="-244371" defTabSz="674038">
              <a:spcBef>
                <a:spcPts val="400"/>
              </a:spcBef>
              <a:buSzPct val="100000"/>
              <a:buAutoNum type="alphaLcParenR"/>
              <a:defRPr sz="3000">
                <a:latin typeface="Calibri"/>
                <a:ea typeface="Calibri"/>
                <a:cs typeface="Calibri"/>
                <a:sym typeface="Calibri"/>
              </a:defRPr>
            </a:pPr>
            <a:r>
              <a:rPr sz="3600" dirty="0"/>
              <a:t>Design of Target Operating Model to monitor and maintain the AI capability </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7A327A-2EA6-4D6B-A968-6B010A1323AC}"/>
              </a:ext>
            </a:extLst>
          </p:cNvPr>
          <p:cNvPicPr>
            <a:picLocks noChangeAspect="1"/>
          </p:cNvPicPr>
          <p:nvPr/>
        </p:nvPicPr>
        <p:blipFill>
          <a:blip r:embed="rId3"/>
          <a:stretch>
            <a:fillRect/>
          </a:stretch>
        </p:blipFill>
        <p:spPr>
          <a:xfrm>
            <a:off x="1677689" y="898902"/>
            <a:ext cx="9649422" cy="7654790"/>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312" name="Trust"/>
          <p:cNvSpPr txBox="1">
            <a:spLocks noGrp="1"/>
          </p:cNvSpPr>
          <p:nvPr>
            <p:ph type="title"/>
          </p:nvPr>
        </p:nvSpPr>
        <p:spPr>
          <a:xfrm>
            <a:off x="1358900" y="488551"/>
            <a:ext cx="9763749" cy="833943"/>
          </a:xfrm>
          <a:prstGeom prst="rect">
            <a:avLst/>
          </a:prstGeom>
          <a:solidFill>
            <a:srgbClr val="002060"/>
          </a:solidFill>
        </p:spPr>
        <p:txBody>
          <a:bodyPr>
            <a:normAutofit fontScale="90000"/>
          </a:bodyPr>
          <a:lstStyle>
            <a:lvl1pPr>
              <a:defRPr>
                <a:latin typeface="Calibri"/>
                <a:ea typeface="Calibri"/>
                <a:cs typeface="Calibri"/>
                <a:sym typeface="Calibri"/>
              </a:defRPr>
            </a:lvl1pPr>
          </a:lstStyle>
          <a:p>
            <a:r>
              <a:rPr lang="en-GB" dirty="0">
                <a:solidFill>
                  <a:srgbClr val="FFFF00"/>
                </a:solidFill>
              </a:rPr>
              <a:t>TRUST</a:t>
            </a:r>
            <a:endParaRPr dirty="0">
              <a:solidFill>
                <a:srgbClr val="FFFF00"/>
              </a:solidFill>
            </a:endParaRPr>
          </a:p>
        </p:txBody>
      </p:sp>
      <p:pic>
        <p:nvPicPr>
          <p:cNvPr id="313" name="rcraistatement.JPG" descr="rcraistatement.JPG"/>
          <p:cNvPicPr>
            <a:picLocks noChangeAspect="1"/>
          </p:cNvPicPr>
          <p:nvPr/>
        </p:nvPicPr>
        <p:blipFill>
          <a:blip r:embed="rId2">
            <a:extLst/>
          </a:blip>
          <a:stretch>
            <a:fillRect/>
          </a:stretch>
        </p:blipFill>
        <p:spPr>
          <a:xfrm>
            <a:off x="775820" y="2128041"/>
            <a:ext cx="5197551" cy="2748759"/>
          </a:xfrm>
          <a:prstGeom prst="rect">
            <a:avLst/>
          </a:prstGeom>
          <a:ln w="12700">
            <a:miter lim="400000"/>
          </a:ln>
        </p:spPr>
      </p:pic>
      <p:pic>
        <p:nvPicPr>
          <p:cNvPr id="314" name="pheaiguidance.JPG" descr="pheaiguidance.JPG"/>
          <p:cNvPicPr>
            <a:picLocks noChangeAspect="1"/>
          </p:cNvPicPr>
          <p:nvPr/>
        </p:nvPicPr>
        <p:blipFill>
          <a:blip r:embed="rId3">
            <a:extLst/>
          </a:blip>
          <a:stretch>
            <a:fillRect/>
          </a:stretch>
        </p:blipFill>
        <p:spPr>
          <a:xfrm>
            <a:off x="7031430" y="1960165"/>
            <a:ext cx="4773391" cy="6992406"/>
          </a:xfrm>
          <a:prstGeom prst="rect">
            <a:avLst/>
          </a:prstGeom>
          <a:ln w="12700">
            <a:miter lim="400000"/>
          </a:ln>
        </p:spPr>
      </p:pic>
      <p:pic>
        <p:nvPicPr>
          <p:cNvPr id="315" name="codeofconduct.JPG" descr="codeofconduct.JPG"/>
          <p:cNvPicPr>
            <a:picLocks noChangeAspect="1"/>
          </p:cNvPicPr>
          <p:nvPr/>
        </p:nvPicPr>
        <p:blipFill>
          <a:blip r:embed="rId4">
            <a:extLst/>
          </a:blip>
          <a:stretch>
            <a:fillRect/>
          </a:stretch>
        </p:blipFill>
        <p:spPr>
          <a:xfrm>
            <a:off x="922490" y="5682347"/>
            <a:ext cx="4904209" cy="2638814"/>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317" name="Title 1"/>
          <p:cNvSpPr txBox="1">
            <a:spLocks noGrp="1"/>
          </p:cNvSpPr>
          <p:nvPr>
            <p:ph type="title"/>
          </p:nvPr>
        </p:nvSpPr>
        <p:spPr>
          <a:xfrm>
            <a:off x="-4" y="390596"/>
            <a:ext cx="12918492" cy="1625601"/>
          </a:xfrm>
          <a:prstGeom prst="rect">
            <a:avLst/>
          </a:prstGeom>
        </p:spPr>
        <p:txBody>
          <a:bodyPr/>
          <a:lstStyle/>
          <a:p>
            <a:pPr defTabSz="1235455">
              <a:defRPr sz="5800" b="1"/>
            </a:pPr>
            <a:r>
              <a:t>The </a:t>
            </a:r>
            <a:r>
              <a:rPr u="sng"/>
              <a:t>S</a:t>
            </a:r>
            <a:r>
              <a:t>afe </a:t>
            </a:r>
            <a:r>
              <a:rPr u="sng"/>
              <a:t>H</a:t>
            </a:r>
            <a:r>
              <a:t>aven </a:t>
            </a:r>
            <a:r>
              <a:rPr u="sng"/>
              <a:t>AI</a:t>
            </a:r>
            <a:r>
              <a:t> </a:t>
            </a:r>
            <a:r>
              <a:rPr u="sng"/>
              <a:t>P</a:t>
            </a:r>
            <a:r>
              <a:t>latform (SHAIP)</a:t>
            </a:r>
          </a:p>
        </p:txBody>
      </p:sp>
      <p:grpSp>
        <p:nvGrpSpPr>
          <p:cNvPr id="320" name="TextBox 22"/>
          <p:cNvGrpSpPr/>
          <p:nvPr/>
        </p:nvGrpSpPr>
        <p:grpSpPr>
          <a:xfrm>
            <a:off x="8064322" y="2401922"/>
            <a:ext cx="4553419" cy="771236"/>
            <a:chOff x="0" y="-1"/>
            <a:chExt cx="4553418" cy="771234"/>
          </a:xfrm>
        </p:grpSpPr>
        <p:sp>
          <p:nvSpPr>
            <p:cNvPr id="318" name="Rectangle"/>
            <p:cNvSpPr/>
            <p:nvPr/>
          </p:nvSpPr>
          <p:spPr>
            <a:xfrm>
              <a:off x="-1" y="-2"/>
              <a:ext cx="4553419" cy="77123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733930">
                <a:defRPr>
                  <a:latin typeface="Arial"/>
                  <a:ea typeface="Arial"/>
                  <a:cs typeface="Arial"/>
                  <a:sym typeface="Arial"/>
                </a:defRPr>
              </a:pPr>
              <a:endParaRPr/>
            </a:p>
          </p:txBody>
        </p:sp>
        <p:sp>
          <p:nvSpPr>
            <p:cNvPr id="319" name="Technology Company"/>
            <p:cNvSpPr txBox="1"/>
            <p:nvPr/>
          </p:nvSpPr>
          <p:spPr>
            <a:xfrm>
              <a:off x="65022" y="147777"/>
              <a:ext cx="4423372" cy="4756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defTabSz="1733930">
                <a:defRPr b="1">
                  <a:latin typeface="Arial"/>
                  <a:ea typeface="Arial"/>
                  <a:cs typeface="Arial"/>
                  <a:sym typeface="Arial"/>
                </a:defRPr>
              </a:lvl1pPr>
            </a:lstStyle>
            <a:p>
              <a:r>
                <a:t>Technology Company</a:t>
              </a:r>
            </a:p>
          </p:txBody>
        </p:sp>
      </p:grpSp>
      <p:grpSp>
        <p:nvGrpSpPr>
          <p:cNvPr id="391" name="Group 5"/>
          <p:cNvGrpSpPr/>
          <p:nvPr/>
        </p:nvGrpSpPr>
        <p:grpSpPr>
          <a:xfrm>
            <a:off x="562535" y="2416749"/>
            <a:ext cx="9884730" cy="6582735"/>
            <a:chOff x="-2" y="-1"/>
            <a:chExt cx="9884728" cy="6582734"/>
          </a:xfrm>
        </p:grpSpPr>
        <p:sp>
          <p:nvSpPr>
            <p:cNvPr id="321" name="Straight Connector 17"/>
            <p:cNvSpPr/>
            <p:nvPr/>
          </p:nvSpPr>
          <p:spPr>
            <a:xfrm flipH="1">
              <a:off x="8498893" y="427052"/>
              <a:ext cx="4" cy="6155681"/>
            </a:xfrm>
            <a:prstGeom prst="line">
              <a:avLst/>
            </a:prstGeom>
            <a:noFill/>
            <a:ln w="12700" cap="flat">
              <a:solidFill>
                <a:srgbClr val="BFBFBF"/>
              </a:solidFill>
              <a:prstDash val="dash"/>
              <a:round/>
            </a:ln>
            <a:effectLst/>
          </p:spPr>
          <p:txBody>
            <a:bodyPr wrap="square" lIns="45718" tIns="45718" rIns="45718" bIns="45718" numCol="1" anchor="t">
              <a:noAutofit/>
            </a:bodyPr>
            <a:lstStyle/>
            <a:p>
              <a:endParaRPr/>
            </a:p>
          </p:txBody>
        </p:sp>
        <p:grpSp>
          <p:nvGrpSpPr>
            <p:cNvPr id="324" name="TextBox 19"/>
            <p:cNvGrpSpPr/>
            <p:nvPr/>
          </p:nvGrpSpPr>
          <p:grpSpPr>
            <a:xfrm>
              <a:off x="-3" y="-2"/>
              <a:ext cx="5384558" cy="843577"/>
              <a:chOff x="-1" y="0"/>
              <a:chExt cx="5384556" cy="843576"/>
            </a:xfrm>
          </p:grpSpPr>
          <p:sp>
            <p:nvSpPr>
              <p:cNvPr id="322" name="Rectangle"/>
              <p:cNvSpPr/>
              <p:nvPr/>
            </p:nvSpPr>
            <p:spPr>
              <a:xfrm>
                <a:off x="-2" y="-1"/>
                <a:ext cx="5384557" cy="84357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1733930">
                  <a:defRPr>
                    <a:latin typeface="Arial"/>
                    <a:ea typeface="Arial"/>
                    <a:cs typeface="Arial"/>
                    <a:sym typeface="Arial"/>
                  </a:defRPr>
                </a:pPr>
                <a:endParaRPr/>
              </a:p>
            </p:txBody>
          </p:sp>
          <p:sp>
            <p:nvSpPr>
              <p:cNvPr id="323" name="Healthcare Enterprise"/>
              <p:cNvSpPr txBox="1"/>
              <p:nvPr/>
            </p:nvSpPr>
            <p:spPr>
              <a:xfrm>
                <a:off x="65022" y="183948"/>
                <a:ext cx="5254508" cy="4756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defTabSz="1733930">
                  <a:defRPr b="1">
                    <a:latin typeface="Arial"/>
                    <a:ea typeface="Arial"/>
                    <a:cs typeface="Arial"/>
                    <a:sym typeface="Arial"/>
                  </a:defRPr>
                </a:lvl1pPr>
              </a:lstStyle>
              <a:p>
                <a:r>
                  <a:t>Healthcare Enterprise</a:t>
                </a:r>
              </a:p>
            </p:txBody>
          </p:sp>
        </p:grpSp>
        <p:sp>
          <p:nvSpPr>
            <p:cNvPr id="325" name="Rectangle 23"/>
            <p:cNvSpPr/>
            <p:nvPr/>
          </p:nvSpPr>
          <p:spPr>
            <a:xfrm>
              <a:off x="3231736" y="1844885"/>
              <a:ext cx="4540623" cy="4570149"/>
            </a:xfrm>
            <a:prstGeom prst="rect">
              <a:avLst/>
            </a:prstGeom>
            <a:solidFill>
              <a:srgbClr val="F2F2F2"/>
            </a:solidFill>
            <a:ln w="12700" cap="flat">
              <a:noFill/>
              <a:miter lim="400000"/>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grpSp>
          <p:nvGrpSpPr>
            <p:cNvPr id="328" name="Rectangle 26"/>
            <p:cNvGrpSpPr/>
            <p:nvPr/>
          </p:nvGrpSpPr>
          <p:grpSpPr>
            <a:xfrm>
              <a:off x="5629155" y="3435904"/>
              <a:ext cx="1922547" cy="1844255"/>
              <a:chOff x="0" y="0"/>
              <a:chExt cx="1922546" cy="1844254"/>
            </a:xfrm>
          </p:grpSpPr>
          <p:sp>
            <p:nvSpPr>
              <p:cNvPr id="326" name="Rectangle"/>
              <p:cNvSpPr/>
              <p:nvPr/>
            </p:nvSpPr>
            <p:spPr>
              <a:xfrm>
                <a:off x="-1" y="-1"/>
                <a:ext cx="1922547" cy="1844256"/>
              </a:xfrm>
              <a:prstGeom prst="rect">
                <a:avLst/>
              </a:prstGeom>
              <a:solidFill>
                <a:srgbClr val="DCE6F2"/>
              </a:solidFill>
              <a:ln w="12700" cap="flat">
                <a:solidFill>
                  <a:srgbClr val="376092"/>
                </a:solidFill>
                <a:prstDash val="solid"/>
                <a:round/>
              </a:ln>
              <a:effectLst/>
            </p:spPr>
            <p:txBody>
              <a:bodyPr wrap="square" lIns="50800" tIns="50800" rIns="50800" bIns="50800" numCol="1" anchor="ctr">
                <a:noAutofit/>
              </a:bodyPr>
              <a:lstStyle/>
              <a:p>
                <a:pPr defTabSz="1733930">
                  <a:defRPr>
                    <a:latin typeface="Arial"/>
                    <a:ea typeface="Arial"/>
                    <a:cs typeface="Arial"/>
                    <a:sym typeface="Arial"/>
                  </a:defRPr>
                </a:pPr>
                <a:endParaRPr/>
              </a:p>
            </p:txBody>
          </p:sp>
          <p:sp>
            <p:nvSpPr>
              <p:cNvPr id="327" name="WORKSPACE"/>
              <p:cNvSpPr txBox="1"/>
              <p:nvPr/>
            </p:nvSpPr>
            <p:spPr>
              <a:xfrm>
                <a:off x="65024" y="758410"/>
                <a:ext cx="1792498" cy="3274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defTabSz="1733930">
                  <a:defRPr sz="1400">
                    <a:solidFill>
                      <a:srgbClr val="0039A6"/>
                    </a:solidFill>
                    <a:latin typeface="Arial"/>
                    <a:ea typeface="Arial"/>
                    <a:cs typeface="Arial"/>
                    <a:sym typeface="Arial"/>
                  </a:defRPr>
                </a:lvl1pPr>
              </a:lstStyle>
              <a:p>
                <a:r>
                  <a:t>WORKSPACE</a:t>
                </a:r>
              </a:p>
            </p:txBody>
          </p:sp>
        </p:grpSp>
        <p:sp>
          <p:nvSpPr>
            <p:cNvPr id="329" name="Rectangle 27"/>
            <p:cNvSpPr/>
            <p:nvPr/>
          </p:nvSpPr>
          <p:spPr>
            <a:xfrm>
              <a:off x="5861567" y="2816482"/>
              <a:ext cx="1457725" cy="1361371"/>
            </a:xfrm>
            <a:prstGeom prst="rect">
              <a:avLst/>
            </a:prstGeom>
            <a:solidFill>
              <a:srgbClr val="FFFFFF"/>
            </a:solidFill>
            <a:ln w="12700" cap="flat">
              <a:solidFill>
                <a:srgbClr val="BFBFBF"/>
              </a:solidFill>
              <a:prstDash val="solid"/>
              <a:round/>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grpSp>
          <p:nvGrpSpPr>
            <p:cNvPr id="353" name="Group 29"/>
            <p:cNvGrpSpPr/>
            <p:nvPr/>
          </p:nvGrpSpPr>
          <p:grpSpPr>
            <a:xfrm>
              <a:off x="6220662" y="3020076"/>
              <a:ext cx="739537" cy="998913"/>
              <a:chOff x="-2" y="-3"/>
              <a:chExt cx="739536" cy="998912"/>
            </a:xfrm>
          </p:grpSpPr>
          <p:grpSp>
            <p:nvGrpSpPr>
              <p:cNvPr id="342" name="Group 32"/>
              <p:cNvGrpSpPr/>
              <p:nvPr/>
            </p:nvGrpSpPr>
            <p:grpSpPr>
              <a:xfrm>
                <a:off x="-3" y="-4"/>
                <a:ext cx="739538" cy="998914"/>
                <a:chOff x="-1" y="-2"/>
                <a:chExt cx="739536" cy="998912"/>
              </a:xfrm>
            </p:grpSpPr>
            <p:grpSp>
              <p:nvGrpSpPr>
                <p:cNvPr id="333" name="Rectangle: Folded Corner 43"/>
                <p:cNvGrpSpPr/>
                <p:nvPr/>
              </p:nvGrpSpPr>
              <p:grpSpPr>
                <a:xfrm>
                  <a:off x="116653" y="-3"/>
                  <a:ext cx="622883" cy="786284"/>
                  <a:chOff x="0" y="0"/>
                  <a:chExt cx="622881" cy="786282"/>
                </a:xfrm>
              </p:grpSpPr>
              <p:sp>
                <p:nvSpPr>
                  <p:cNvPr id="330" name="Shape"/>
                  <p:cNvSpPr/>
                  <p:nvPr/>
                </p:nvSpPr>
                <p:spPr>
                  <a:xfrm rot="10800000" flipH="1">
                    <a:off x="0" y="0"/>
                    <a:ext cx="622882" cy="7862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748"/>
                        </a:lnTo>
                        <a:lnTo>
                          <a:pt x="18000" y="21600"/>
                        </a:lnTo>
                        <a:lnTo>
                          <a:pt x="0" y="21600"/>
                        </a:lnTo>
                        <a:close/>
                      </a:path>
                    </a:pathLst>
                  </a:custGeom>
                  <a:solidFill>
                    <a:srgbClr val="95B3D7"/>
                  </a:solidFill>
                  <a:ln w="12700" cap="flat">
                    <a:noFill/>
                    <a:miter lim="400000"/>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sp>
                <p:nvSpPr>
                  <p:cNvPr id="331" name="Triangle"/>
                  <p:cNvSpPr/>
                  <p:nvPr/>
                </p:nvSpPr>
                <p:spPr>
                  <a:xfrm rot="10800000" flipH="1">
                    <a:off x="519063" y="-1"/>
                    <a:ext cx="103819" cy="1038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sp>
                <p:nvSpPr>
                  <p:cNvPr id="332" name="Line"/>
                  <p:cNvSpPr/>
                  <p:nvPr/>
                </p:nvSpPr>
                <p:spPr>
                  <a:xfrm rot="10800000" flipH="1">
                    <a:off x="0" y="0"/>
                    <a:ext cx="622882" cy="786282"/>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18720" y="19318"/>
                        </a:lnTo>
                        <a:lnTo>
                          <a:pt x="21600" y="18748"/>
                        </a:lnTo>
                        <a:lnTo>
                          <a:pt x="18000" y="21600"/>
                        </a:lnTo>
                        <a:lnTo>
                          <a:pt x="0" y="21600"/>
                        </a:lnTo>
                        <a:lnTo>
                          <a:pt x="0" y="0"/>
                        </a:lnTo>
                        <a:lnTo>
                          <a:pt x="21600" y="0"/>
                        </a:lnTo>
                        <a:lnTo>
                          <a:pt x="21600" y="18748"/>
                        </a:lnTo>
                      </a:path>
                    </a:pathLst>
                  </a:custGeom>
                  <a:noFill/>
                  <a:ln w="25400" cap="flat">
                    <a:solidFill>
                      <a:srgbClr val="376092"/>
                    </a:solidFill>
                    <a:prstDash val="solid"/>
                    <a:round/>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grpSp>
            <p:grpSp>
              <p:nvGrpSpPr>
                <p:cNvPr id="337" name="Rectangle: Folded Corner 44"/>
                <p:cNvGrpSpPr/>
                <p:nvPr/>
              </p:nvGrpSpPr>
              <p:grpSpPr>
                <a:xfrm>
                  <a:off x="55618" y="101952"/>
                  <a:ext cx="622882" cy="786282"/>
                  <a:chOff x="0" y="-1"/>
                  <a:chExt cx="622881" cy="786281"/>
                </a:xfrm>
              </p:grpSpPr>
              <p:sp>
                <p:nvSpPr>
                  <p:cNvPr id="334" name="Shape"/>
                  <p:cNvSpPr/>
                  <p:nvPr/>
                </p:nvSpPr>
                <p:spPr>
                  <a:xfrm rot="10800000" flipH="1">
                    <a:off x="-1" y="0"/>
                    <a:ext cx="622883" cy="7862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748"/>
                        </a:lnTo>
                        <a:lnTo>
                          <a:pt x="18000" y="21600"/>
                        </a:lnTo>
                        <a:lnTo>
                          <a:pt x="0" y="21600"/>
                        </a:lnTo>
                        <a:close/>
                      </a:path>
                    </a:pathLst>
                  </a:custGeom>
                  <a:solidFill>
                    <a:srgbClr val="95B3D7"/>
                  </a:solidFill>
                  <a:ln w="12700" cap="flat">
                    <a:noFill/>
                    <a:miter lim="400000"/>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sp>
                <p:nvSpPr>
                  <p:cNvPr id="335" name="Triangle"/>
                  <p:cNvSpPr/>
                  <p:nvPr/>
                </p:nvSpPr>
                <p:spPr>
                  <a:xfrm rot="10800000" flipH="1">
                    <a:off x="519064" y="-2"/>
                    <a:ext cx="103818" cy="1038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sp>
                <p:nvSpPr>
                  <p:cNvPr id="336" name="Line"/>
                  <p:cNvSpPr/>
                  <p:nvPr/>
                </p:nvSpPr>
                <p:spPr>
                  <a:xfrm rot="10800000" flipH="1">
                    <a:off x="-1" y="0"/>
                    <a:ext cx="622883" cy="786281"/>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18720" y="19318"/>
                        </a:lnTo>
                        <a:lnTo>
                          <a:pt x="21600" y="18748"/>
                        </a:lnTo>
                        <a:lnTo>
                          <a:pt x="18000" y="21600"/>
                        </a:lnTo>
                        <a:lnTo>
                          <a:pt x="0" y="21600"/>
                        </a:lnTo>
                        <a:lnTo>
                          <a:pt x="0" y="0"/>
                        </a:lnTo>
                        <a:lnTo>
                          <a:pt x="21600" y="0"/>
                        </a:lnTo>
                        <a:lnTo>
                          <a:pt x="21600" y="18748"/>
                        </a:lnTo>
                      </a:path>
                    </a:pathLst>
                  </a:custGeom>
                  <a:noFill/>
                  <a:ln w="25400" cap="flat">
                    <a:solidFill>
                      <a:srgbClr val="376092"/>
                    </a:solidFill>
                    <a:prstDash val="solid"/>
                    <a:round/>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grpSp>
            <p:grpSp>
              <p:nvGrpSpPr>
                <p:cNvPr id="341" name="Rectangle: Folded Corner 45"/>
                <p:cNvGrpSpPr/>
                <p:nvPr/>
              </p:nvGrpSpPr>
              <p:grpSpPr>
                <a:xfrm>
                  <a:off x="-2" y="212627"/>
                  <a:ext cx="622884" cy="786284"/>
                  <a:chOff x="0" y="0"/>
                  <a:chExt cx="622882" cy="786282"/>
                </a:xfrm>
              </p:grpSpPr>
              <p:sp>
                <p:nvSpPr>
                  <p:cNvPr id="338" name="Shape"/>
                  <p:cNvSpPr/>
                  <p:nvPr/>
                </p:nvSpPr>
                <p:spPr>
                  <a:xfrm rot="10800000" flipH="1">
                    <a:off x="-1" y="0"/>
                    <a:ext cx="622884" cy="78628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18748"/>
                        </a:lnTo>
                        <a:lnTo>
                          <a:pt x="18000" y="21600"/>
                        </a:lnTo>
                        <a:lnTo>
                          <a:pt x="0" y="21600"/>
                        </a:lnTo>
                        <a:close/>
                      </a:path>
                    </a:pathLst>
                  </a:custGeom>
                  <a:solidFill>
                    <a:srgbClr val="95B3D7"/>
                  </a:solidFill>
                  <a:ln w="12700" cap="flat">
                    <a:noFill/>
                    <a:miter lim="400000"/>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sp>
                <p:nvSpPr>
                  <p:cNvPr id="339" name="Triangle"/>
                  <p:cNvSpPr/>
                  <p:nvPr/>
                </p:nvSpPr>
                <p:spPr>
                  <a:xfrm rot="10800000" flipH="1">
                    <a:off x="519064" y="-1"/>
                    <a:ext cx="103819" cy="10381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320" y="4320"/>
                        </a:lnTo>
                        <a:lnTo>
                          <a:pt x="21600" y="0"/>
                        </a:lnTo>
                        <a:close/>
                      </a:path>
                    </a:pathLst>
                  </a:custGeom>
                  <a:solidFill>
                    <a:srgbClr val="000000">
                      <a:alpha val="20000"/>
                    </a:srgbClr>
                  </a:solidFill>
                  <a:ln w="12700" cap="flat">
                    <a:noFill/>
                    <a:miter lim="400000"/>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sp>
                <p:nvSpPr>
                  <p:cNvPr id="340" name="Line"/>
                  <p:cNvSpPr/>
                  <p:nvPr/>
                </p:nvSpPr>
                <p:spPr>
                  <a:xfrm rot="10800000" flipH="1">
                    <a:off x="-1" y="0"/>
                    <a:ext cx="622884" cy="786282"/>
                  </a:xfrm>
                  <a:custGeom>
                    <a:avLst/>
                    <a:gdLst/>
                    <a:ahLst/>
                    <a:cxnLst>
                      <a:cxn ang="0">
                        <a:pos x="wd2" y="hd2"/>
                      </a:cxn>
                      <a:cxn ang="5400000">
                        <a:pos x="wd2" y="hd2"/>
                      </a:cxn>
                      <a:cxn ang="10800000">
                        <a:pos x="wd2" y="hd2"/>
                      </a:cxn>
                      <a:cxn ang="16200000">
                        <a:pos x="wd2" y="hd2"/>
                      </a:cxn>
                    </a:cxnLst>
                    <a:rect l="0" t="0" r="r" b="b"/>
                    <a:pathLst>
                      <a:path w="21600" h="21600" extrusionOk="0">
                        <a:moveTo>
                          <a:pt x="18000" y="21600"/>
                        </a:moveTo>
                        <a:lnTo>
                          <a:pt x="18720" y="19318"/>
                        </a:lnTo>
                        <a:lnTo>
                          <a:pt x="21600" y="18748"/>
                        </a:lnTo>
                        <a:lnTo>
                          <a:pt x="18000" y="21600"/>
                        </a:lnTo>
                        <a:lnTo>
                          <a:pt x="0" y="21600"/>
                        </a:lnTo>
                        <a:lnTo>
                          <a:pt x="0" y="0"/>
                        </a:lnTo>
                        <a:lnTo>
                          <a:pt x="21600" y="0"/>
                        </a:lnTo>
                        <a:lnTo>
                          <a:pt x="21600" y="18748"/>
                        </a:lnTo>
                      </a:path>
                    </a:pathLst>
                  </a:custGeom>
                  <a:noFill/>
                  <a:ln w="25400" cap="flat">
                    <a:solidFill>
                      <a:srgbClr val="376092"/>
                    </a:solidFill>
                    <a:prstDash val="solid"/>
                    <a:round/>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grpSp>
          </p:grpSp>
          <p:sp>
            <p:nvSpPr>
              <p:cNvPr id="343" name="Straight Connector 33"/>
              <p:cNvSpPr/>
              <p:nvPr/>
            </p:nvSpPr>
            <p:spPr>
              <a:xfrm>
                <a:off x="75829" y="393136"/>
                <a:ext cx="418512" cy="3"/>
              </a:xfrm>
              <a:prstGeom prst="line">
                <a:avLst/>
              </a:prstGeom>
              <a:solidFill>
                <a:srgbClr val="95B3D7"/>
              </a:solidFill>
              <a:ln w="25400" cap="flat">
                <a:solidFill>
                  <a:srgbClr val="376092"/>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344" name="Straight Connector 34"/>
              <p:cNvSpPr/>
              <p:nvPr/>
            </p:nvSpPr>
            <p:spPr>
              <a:xfrm>
                <a:off x="75829" y="483058"/>
                <a:ext cx="471220" cy="3"/>
              </a:xfrm>
              <a:prstGeom prst="line">
                <a:avLst/>
              </a:prstGeom>
              <a:solidFill>
                <a:srgbClr val="95B3D7"/>
              </a:solidFill>
              <a:ln w="25400" cap="flat">
                <a:solidFill>
                  <a:srgbClr val="376092"/>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345" name="Straight Connector 35"/>
              <p:cNvSpPr/>
              <p:nvPr/>
            </p:nvSpPr>
            <p:spPr>
              <a:xfrm>
                <a:off x="75829" y="574503"/>
                <a:ext cx="332641" cy="3"/>
              </a:xfrm>
              <a:prstGeom prst="line">
                <a:avLst/>
              </a:prstGeom>
              <a:solidFill>
                <a:srgbClr val="95B3D7"/>
              </a:solidFill>
              <a:ln w="25400" cap="flat">
                <a:solidFill>
                  <a:srgbClr val="376092"/>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346" name="Straight Connector 36"/>
              <p:cNvSpPr/>
              <p:nvPr/>
            </p:nvSpPr>
            <p:spPr>
              <a:xfrm>
                <a:off x="75829" y="657845"/>
                <a:ext cx="471220" cy="3"/>
              </a:xfrm>
              <a:prstGeom prst="line">
                <a:avLst/>
              </a:prstGeom>
              <a:solidFill>
                <a:srgbClr val="95B3D7"/>
              </a:solidFill>
              <a:ln w="25400" cap="flat">
                <a:solidFill>
                  <a:srgbClr val="376092"/>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347" name="Straight Connector 37"/>
              <p:cNvSpPr/>
              <p:nvPr/>
            </p:nvSpPr>
            <p:spPr>
              <a:xfrm>
                <a:off x="75829" y="744702"/>
                <a:ext cx="418512" cy="3"/>
              </a:xfrm>
              <a:prstGeom prst="line">
                <a:avLst/>
              </a:prstGeom>
              <a:solidFill>
                <a:srgbClr val="95B3D7"/>
              </a:solidFill>
              <a:ln w="25400" cap="flat">
                <a:solidFill>
                  <a:srgbClr val="376092"/>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348" name="Straight Connector 38"/>
              <p:cNvSpPr/>
              <p:nvPr/>
            </p:nvSpPr>
            <p:spPr>
              <a:xfrm>
                <a:off x="75829" y="836147"/>
                <a:ext cx="332641" cy="3"/>
              </a:xfrm>
              <a:prstGeom prst="line">
                <a:avLst/>
              </a:prstGeom>
              <a:solidFill>
                <a:srgbClr val="95B3D7"/>
              </a:solidFill>
              <a:ln w="25400" cap="flat">
                <a:solidFill>
                  <a:srgbClr val="376092"/>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349" name="Rectangle 39"/>
              <p:cNvSpPr/>
              <p:nvPr/>
            </p:nvSpPr>
            <p:spPr>
              <a:xfrm>
                <a:off x="119222" y="549776"/>
                <a:ext cx="104305" cy="49891"/>
              </a:xfrm>
              <a:prstGeom prst="rect">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sp>
            <p:nvSpPr>
              <p:cNvPr id="350" name="Rectangle 40"/>
              <p:cNvSpPr/>
              <p:nvPr/>
            </p:nvSpPr>
            <p:spPr>
              <a:xfrm>
                <a:off x="168736" y="716438"/>
                <a:ext cx="98121" cy="56996"/>
              </a:xfrm>
              <a:prstGeom prst="rect">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sp>
            <p:nvSpPr>
              <p:cNvPr id="351" name="Rectangle 41"/>
              <p:cNvSpPr/>
              <p:nvPr/>
            </p:nvSpPr>
            <p:spPr>
              <a:xfrm>
                <a:off x="354831" y="716438"/>
                <a:ext cx="98120" cy="56996"/>
              </a:xfrm>
              <a:prstGeom prst="rect">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sp>
            <p:nvSpPr>
              <p:cNvPr id="352" name="Rectangle 42"/>
              <p:cNvSpPr/>
              <p:nvPr/>
            </p:nvSpPr>
            <p:spPr>
              <a:xfrm>
                <a:off x="87798" y="363118"/>
                <a:ext cx="267035" cy="61350"/>
              </a:xfrm>
              <a:prstGeom prst="rect">
                <a:avLst/>
              </a:prstGeom>
              <a:solidFill>
                <a:srgbClr val="000000"/>
              </a:solidFill>
              <a:ln w="25400" cap="flat">
                <a:solidFill>
                  <a:srgbClr val="000000"/>
                </a:solidFill>
                <a:prstDash val="solid"/>
                <a:round/>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grpSp>
        <p:sp>
          <p:nvSpPr>
            <p:cNvPr id="354" name="Straight Connector 30"/>
            <p:cNvSpPr/>
            <p:nvPr/>
          </p:nvSpPr>
          <p:spPr>
            <a:xfrm>
              <a:off x="6379742" y="3492364"/>
              <a:ext cx="229427" cy="5"/>
            </a:xfrm>
            <a:prstGeom prst="line">
              <a:avLst/>
            </a:prstGeom>
            <a:solidFill>
              <a:srgbClr val="95B3D7"/>
            </a:solidFill>
            <a:ln w="25400" cap="flat">
              <a:solidFill>
                <a:srgbClr val="FF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355" name="Straight Connector 31"/>
            <p:cNvSpPr/>
            <p:nvPr/>
          </p:nvSpPr>
          <p:spPr>
            <a:xfrm>
              <a:off x="6518179" y="3670196"/>
              <a:ext cx="229427" cy="5"/>
            </a:xfrm>
            <a:prstGeom prst="line">
              <a:avLst/>
            </a:prstGeom>
            <a:solidFill>
              <a:srgbClr val="95B3D7"/>
            </a:solidFill>
            <a:ln w="25400" cap="flat">
              <a:solidFill>
                <a:srgbClr val="FF0000"/>
              </a:solidFill>
              <a:prstDash val="solid"/>
              <a:round/>
            </a:ln>
            <a:effectLst>
              <a:outerShdw blurRad="50800" dist="25400" dir="5400000" rotWithShape="0">
                <a:srgbClr val="000000">
                  <a:alpha val="38000"/>
                </a:srgbClr>
              </a:outerShdw>
            </a:effectLst>
          </p:spPr>
          <p:txBody>
            <a:bodyPr wrap="square" lIns="45718" tIns="45718" rIns="45718" bIns="45718" numCol="1" anchor="t">
              <a:noAutofit/>
            </a:bodyPr>
            <a:lstStyle/>
            <a:p>
              <a:endParaRPr/>
            </a:p>
          </p:txBody>
        </p:sp>
        <p:sp>
          <p:nvSpPr>
            <p:cNvPr id="356" name="TextBox 46"/>
            <p:cNvSpPr txBox="1"/>
            <p:nvPr/>
          </p:nvSpPr>
          <p:spPr>
            <a:xfrm>
              <a:off x="6010091" y="2242829"/>
              <a:ext cx="1160668" cy="530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numCol="1" anchor="ctr">
              <a:spAutoFit/>
            </a:bodyPr>
            <a:lstStyle/>
            <a:p>
              <a:pPr defTabSz="1733930">
                <a:defRPr sz="1400">
                  <a:latin typeface="Arial"/>
                  <a:ea typeface="Arial"/>
                  <a:cs typeface="Arial"/>
                  <a:sym typeface="Arial"/>
                </a:defRPr>
              </a:pPr>
              <a:r>
                <a:t>Anonymizing</a:t>
              </a:r>
              <a:br/>
              <a:r>
                <a:t>Data Portal</a:t>
              </a:r>
            </a:p>
          </p:txBody>
        </p:sp>
        <p:sp>
          <p:nvSpPr>
            <p:cNvPr id="357" name="TextBox 48"/>
            <p:cNvSpPr txBox="1"/>
            <p:nvPr/>
          </p:nvSpPr>
          <p:spPr>
            <a:xfrm>
              <a:off x="5928419" y="5901944"/>
              <a:ext cx="1348625" cy="5306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numCol="1" anchor="ctr">
              <a:spAutoFit/>
            </a:bodyPr>
            <a:lstStyle/>
            <a:p>
              <a:pPr defTabSz="1733930">
                <a:defRPr sz="1400">
                  <a:latin typeface="Arial"/>
                  <a:ea typeface="Arial"/>
                  <a:cs typeface="Arial"/>
                  <a:sym typeface="Arial"/>
                </a:defRPr>
              </a:pPr>
              <a:r>
                <a:t>Machine</a:t>
              </a:r>
            </a:p>
            <a:p>
              <a:pPr defTabSz="1733930">
                <a:defRPr sz="1400">
                  <a:latin typeface="Arial"/>
                  <a:ea typeface="Arial"/>
                  <a:cs typeface="Arial"/>
                  <a:sym typeface="Arial"/>
                </a:defRPr>
              </a:pPr>
              <a:r>
                <a:t>Learning Portal</a:t>
              </a:r>
            </a:p>
          </p:txBody>
        </p:sp>
        <p:sp>
          <p:nvSpPr>
            <p:cNvPr id="358" name="Rectangle 49"/>
            <p:cNvSpPr/>
            <p:nvPr/>
          </p:nvSpPr>
          <p:spPr>
            <a:xfrm>
              <a:off x="5833528" y="4556361"/>
              <a:ext cx="1457726" cy="1346685"/>
            </a:xfrm>
            <a:prstGeom prst="rect">
              <a:avLst/>
            </a:prstGeom>
            <a:solidFill>
              <a:srgbClr val="FFFFFF"/>
            </a:solidFill>
            <a:ln w="12700" cap="flat">
              <a:solidFill>
                <a:srgbClr val="BFBFBF"/>
              </a:solidFill>
              <a:prstDash val="solid"/>
              <a:round/>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pic>
          <p:nvPicPr>
            <p:cNvPr id="359" name="Picture 8" descr="Picture 8"/>
            <p:cNvPicPr>
              <a:picLocks noChangeAspect="1"/>
            </p:cNvPicPr>
            <p:nvPr/>
          </p:nvPicPr>
          <p:blipFill>
            <a:blip r:embed="rId3">
              <a:extLst/>
            </a:blip>
            <a:stretch>
              <a:fillRect/>
            </a:stretch>
          </p:blipFill>
          <p:spPr>
            <a:xfrm>
              <a:off x="6039003" y="4878144"/>
              <a:ext cx="1063717" cy="698038"/>
            </a:xfrm>
            <a:prstGeom prst="rect">
              <a:avLst/>
            </a:prstGeom>
            <a:ln w="38100" cap="flat">
              <a:solidFill>
                <a:srgbClr val="376092"/>
              </a:solidFill>
              <a:prstDash val="solid"/>
              <a:round/>
            </a:ln>
            <a:effectLst/>
          </p:spPr>
        </p:pic>
        <p:sp>
          <p:nvSpPr>
            <p:cNvPr id="360" name="Straight Arrow Connector 51"/>
            <p:cNvSpPr/>
            <p:nvPr/>
          </p:nvSpPr>
          <p:spPr>
            <a:xfrm>
              <a:off x="6590427" y="4084881"/>
              <a:ext cx="3" cy="639619"/>
            </a:xfrm>
            <a:prstGeom prst="line">
              <a:avLst/>
            </a:prstGeom>
            <a:noFill/>
            <a:ln w="12700" cap="flat">
              <a:solidFill>
                <a:srgbClr val="808080"/>
              </a:solidFill>
              <a:prstDash val="solid"/>
              <a:round/>
              <a:tailEnd type="triangle" w="med" len="med"/>
            </a:ln>
            <a:effectLst/>
          </p:spPr>
          <p:txBody>
            <a:bodyPr wrap="square" lIns="45718" tIns="45718" rIns="45718" bIns="45718" numCol="1" anchor="t">
              <a:noAutofit/>
            </a:bodyPr>
            <a:lstStyle/>
            <a:p>
              <a:endParaRPr/>
            </a:p>
          </p:txBody>
        </p:sp>
        <p:sp>
          <p:nvSpPr>
            <p:cNvPr id="361" name="TextBox 52"/>
            <p:cNvSpPr txBox="1"/>
            <p:nvPr/>
          </p:nvSpPr>
          <p:spPr>
            <a:xfrm>
              <a:off x="3969174" y="5831969"/>
              <a:ext cx="1071854" cy="3274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numCol="1" anchor="t">
              <a:spAutoFit/>
            </a:bodyPr>
            <a:lstStyle>
              <a:lvl1pPr algn="l" defTabSz="1733930">
                <a:defRPr sz="1400">
                  <a:latin typeface="Arial"/>
                  <a:ea typeface="Arial"/>
                  <a:cs typeface="Arial"/>
                  <a:sym typeface="Arial"/>
                </a:defRPr>
              </a:lvl1pPr>
            </a:lstStyle>
            <a:p>
              <a:r>
                <a:t>Safe Haven</a:t>
              </a:r>
            </a:p>
          </p:txBody>
        </p:sp>
        <p:sp>
          <p:nvSpPr>
            <p:cNvPr id="362" name="Arrow: Right 53"/>
            <p:cNvSpPr/>
            <p:nvPr/>
          </p:nvSpPr>
          <p:spPr>
            <a:xfrm>
              <a:off x="5136761" y="4107934"/>
              <a:ext cx="434331" cy="500195"/>
            </a:xfrm>
            <a:prstGeom prst="rightArrow">
              <a:avLst>
                <a:gd name="adj1" fmla="val 53974"/>
                <a:gd name="adj2" fmla="val 48533"/>
              </a:avLst>
            </a:prstGeom>
            <a:solidFill>
              <a:srgbClr val="BFBFBF"/>
            </a:solidFill>
            <a:ln w="12700" cap="flat">
              <a:noFill/>
              <a:miter lim="400000"/>
            </a:ln>
            <a:effectLst/>
          </p:spPr>
          <p:txBody>
            <a:bodyPr wrap="square" lIns="50800" tIns="50800" rIns="50800" bIns="50800" numCol="1" anchor="ctr">
              <a:noAutofit/>
            </a:bodyPr>
            <a:lstStyle/>
            <a:p>
              <a:pPr defTabSz="1733930">
                <a:defRPr sz="1400">
                  <a:solidFill>
                    <a:srgbClr val="FFFFFF"/>
                  </a:solidFill>
                  <a:latin typeface="Arial"/>
                  <a:ea typeface="Arial"/>
                  <a:cs typeface="Arial"/>
                  <a:sym typeface="Arial"/>
                </a:defRPr>
              </a:pPr>
              <a:endParaRPr/>
            </a:p>
          </p:txBody>
        </p:sp>
        <p:pic>
          <p:nvPicPr>
            <p:cNvPr id="363" name="Picture 55" descr="Picture 55"/>
            <p:cNvPicPr>
              <a:picLocks noChangeAspect="1"/>
            </p:cNvPicPr>
            <p:nvPr/>
          </p:nvPicPr>
          <p:blipFill>
            <a:blip r:embed="rId4">
              <a:extLst/>
            </a:blip>
            <a:stretch>
              <a:fillRect/>
            </a:stretch>
          </p:blipFill>
          <p:spPr>
            <a:xfrm>
              <a:off x="3745171" y="2946980"/>
              <a:ext cx="1470366" cy="2822103"/>
            </a:xfrm>
            <a:prstGeom prst="rect">
              <a:avLst/>
            </a:prstGeom>
            <a:ln w="12700" cap="flat">
              <a:noFill/>
              <a:miter lim="400000"/>
            </a:ln>
            <a:effectLst/>
          </p:spPr>
        </p:pic>
        <p:sp>
          <p:nvSpPr>
            <p:cNvPr id="364" name="TextBox 58"/>
            <p:cNvSpPr txBox="1"/>
            <p:nvPr/>
          </p:nvSpPr>
          <p:spPr>
            <a:xfrm>
              <a:off x="6148564" y="872026"/>
              <a:ext cx="883723" cy="3274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numCol="1" anchor="ctr">
              <a:spAutoFit/>
            </a:bodyPr>
            <a:lstStyle>
              <a:lvl1pPr defTabSz="1733930">
                <a:defRPr sz="1400" b="1">
                  <a:solidFill>
                    <a:srgbClr val="0039A6"/>
                  </a:solidFill>
                  <a:latin typeface="Arial"/>
                  <a:ea typeface="Arial"/>
                  <a:cs typeface="Arial"/>
                  <a:sym typeface="Arial"/>
                </a:defRPr>
              </a:lvl1pPr>
            </a:lstStyle>
            <a:p>
              <a:r>
                <a:t>Clinician</a:t>
              </a:r>
            </a:p>
          </p:txBody>
        </p:sp>
        <p:pic>
          <p:nvPicPr>
            <p:cNvPr id="365" name="Picture 59" descr="Picture 59"/>
            <p:cNvPicPr>
              <a:picLocks noChangeAspect="1"/>
            </p:cNvPicPr>
            <p:nvPr/>
          </p:nvPicPr>
          <p:blipFill>
            <a:blip r:embed="rId5">
              <a:extLst/>
            </a:blip>
            <a:stretch>
              <a:fillRect/>
            </a:stretch>
          </p:blipFill>
          <p:spPr>
            <a:xfrm>
              <a:off x="6226911" y="1213963"/>
              <a:ext cx="727035" cy="736666"/>
            </a:xfrm>
            <a:prstGeom prst="rect">
              <a:avLst/>
            </a:prstGeom>
            <a:ln w="12700" cap="flat">
              <a:solidFill>
                <a:srgbClr val="BFBFBF"/>
              </a:solidFill>
              <a:prstDash val="solid"/>
              <a:round/>
            </a:ln>
            <a:effectLst/>
          </p:spPr>
        </p:pic>
        <p:pic>
          <p:nvPicPr>
            <p:cNvPr id="366" name="Picture 61" descr="Picture 61"/>
            <p:cNvPicPr>
              <a:picLocks noChangeAspect="1"/>
            </p:cNvPicPr>
            <p:nvPr/>
          </p:nvPicPr>
          <p:blipFill>
            <a:blip r:embed="rId6">
              <a:extLst/>
            </a:blip>
            <a:stretch>
              <a:fillRect/>
            </a:stretch>
          </p:blipFill>
          <p:spPr>
            <a:xfrm>
              <a:off x="3172681" y="1732177"/>
              <a:ext cx="727035" cy="733866"/>
            </a:xfrm>
            <a:prstGeom prst="rect">
              <a:avLst/>
            </a:prstGeom>
            <a:ln w="12700" cap="flat">
              <a:solidFill>
                <a:srgbClr val="BFBFBF"/>
              </a:solidFill>
              <a:prstDash val="solid"/>
              <a:round/>
            </a:ln>
            <a:effectLst/>
          </p:spPr>
        </p:pic>
        <p:sp>
          <p:nvSpPr>
            <p:cNvPr id="367" name="TextBox 62"/>
            <p:cNvSpPr txBox="1"/>
            <p:nvPr/>
          </p:nvSpPr>
          <p:spPr>
            <a:xfrm>
              <a:off x="2822685" y="1381958"/>
              <a:ext cx="1427020" cy="3274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numCol="1" anchor="ctr">
              <a:spAutoFit/>
            </a:bodyPr>
            <a:lstStyle>
              <a:lvl1pPr defTabSz="1733930">
                <a:defRPr sz="1400" b="1">
                  <a:solidFill>
                    <a:srgbClr val="0039A6"/>
                  </a:solidFill>
                  <a:latin typeface="Arial"/>
                  <a:ea typeface="Arial"/>
                  <a:cs typeface="Arial"/>
                  <a:sym typeface="Arial"/>
                </a:defRPr>
              </a:lvl1pPr>
            </a:lstStyle>
            <a:p>
              <a:r>
                <a:t>Data Controller</a:t>
              </a:r>
            </a:p>
          </p:txBody>
        </p:sp>
        <p:grpSp>
          <p:nvGrpSpPr>
            <p:cNvPr id="370" name="Group 69"/>
            <p:cNvGrpSpPr/>
            <p:nvPr/>
          </p:nvGrpSpPr>
          <p:grpSpPr>
            <a:xfrm>
              <a:off x="2848539" y="3655218"/>
              <a:ext cx="1478798" cy="1710978"/>
              <a:chOff x="0" y="0"/>
              <a:chExt cx="1478797" cy="1710977"/>
            </a:xfrm>
          </p:grpSpPr>
          <p:pic>
            <p:nvPicPr>
              <p:cNvPr id="368" name="Picture 67" descr="Picture 67"/>
              <p:cNvPicPr>
                <a:picLocks noChangeAspect="1"/>
              </p:cNvPicPr>
              <p:nvPr/>
            </p:nvPicPr>
            <p:blipFill>
              <a:blip r:embed="rId7">
                <a:extLst/>
              </a:blip>
              <a:stretch>
                <a:fillRect/>
              </a:stretch>
            </p:blipFill>
            <p:spPr>
              <a:xfrm>
                <a:off x="0" y="0"/>
                <a:ext cx="784254" cy="733866"/>
              </a:xfrm>
              <a:prstGeom prst="rect">
                <a:avLst/>
              </a:prstGeom>
              <a:ln w="12700" cap="flat">
                <a:solidFill>
                  <a:srgbClr val="BFBFBF"/>
                </a:solidFill>
                <a:prstDash val="solid"/>
                <a:round/>
              </a:ln>
              <a:effectLst/>
            </p:spPr>
          </p:pic>
          <p:sp>
            <p:nvSpPr>
              <p:cNvPr id="369" name="TextBox 68"/>
              <p:cNvSpPr txBox="1"/>
              <p:nvPr/>
            </p:nvSpPr>
            <p:spPr>
              <a:xfrm>
                <a:off x="575454" y="1383549"/>
                <a:ext cx="903344" cy="3274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numCol="1" anchor="ctr">
                <a:spAutoFit/>
              </a:bodyPr>
              <a:lstStyle>
                <a:lvl1pPr defTabSz="1733930">
                  <a:defRPr sz="1400" b="1">
                    <a:solidFill>
                      <a:srgbClr val="0039A6"/>
                    </a:solidFill>
                    <a:latin typeface="Arial"/>
                    <a:ea typeface="Arial"/>
                    <a:cs typeface="Arial"/>
                    <a:sym typeface="Arial"/>
                  </a:defRPr>
                </a:lvl1pPr>
              </a:lstStyle>
              <a:p>
                <a:r>
                  <a:t>Caldicott</a:t>
                </a:r>
              </a:p>
            </p:txBody>
          </p:sp>
        </p:grpSp>
        <p:grpSp>
          <p:nvGrpSpPr>
            <p:cNvPr id="373" name="Rectangle 73"/>
            <p:cNvGrpSpPr/>
            <p:nvPr/>
          </p:nvGrpSpPr>
          <p:grpSpPr>
            <a:xfrm>
              <a:off x="8601512" y="5810609"/>
              <a:ext cx="1259642" cy="338073"/>
              <a:chOff x="0" y="-1"/>
              <a:chExt cx="1259640" cy="338072"/>
            </a:xfrm>
          </p:grpSpPr>
          <p:sp>
            <p:nvSpPr>
              <p:cNvPr id="371" name="Rectangle"/>
              <p:cNvSpPr/>
              <p:nvPr/>
            </p:nvSpPr>
            <p:spPr>
              <a:xfrm>
                <a:off x="-1" y="-2"/>
                <a:ext cx="1259642" cy="338073"/>
              </a:xfrm>
              <a:prstGeom prst="rect">
                <a:avLst/>
              </a:prstGeom>
              <a:solidFill>
                <a:srgbClr val="FFFFFF"/>
              </a:solidFill>
              <a:ln w="12700" cap="flat">
                <a:solidFill>
                  <a:srgbClr val="CAE3E9"/>
                </a:solidFill>
                <a:prstDash val="solid"/>
                <a:round/>
              </a:ln>
              <a:effectLst/>
            </p:spPr>
            <p:txBody>
              <a:bodyPr wrap="square" lIns="50800" tIns="50800" rIns="50800" bIns="50800" numCol="1" anchor="ctr">
                <a:noAutofit/>
              </a:bodyPr>
              <a:lstStyle/>
              <a:p>
                <a:pPr defTabSz="1733930">
                  <a:defRPr>
                    <a:latin typeface="Arial"/>
                    <a:ea typeface="Arial"/>
                    <a:cs typeface="Arial"/>
                    <a:sym typeface="Arial"/>
                  </a:defRPr>
                </a:pPr>
                <a:endParaRPr/>
              </a:p>
            </p:txBody>
          </p:sp>
          <p:sp>
            <p:nvSpPr>
              <p:cNvPr id="372" name="Algorithm"/>
              <p:cNvSpPr txBox="1"/>
              <p:nvPr/>
            </p:nvSpPr>
            <p:spPr>
              <a:xfrm>
                <a:off x="65024" y="5318"/>
                <a:ext cx="1129592" cy="3274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defTabSz="1733930">
                  <a:defRPr sz="1400">
                    <a:solidFill>
                      <a:srgbClr val="002060"/>
                    </a:solidFill>
                    <a:latin typeface="Arial"/>
                    <a:ea typeface="Arial"/>
                    <a:cs typeface="Arial"/>
                    <a:sym typeface="Arial"/>
                  </a:defRPr>
                </a:lvl1pPr>
              </a:lstStyle>
              <a:p>
                <a:r>
                  <a:t>Algorithm</a:t>
                </a:r>
              </a:p>
            </p:txBody>
          </p:sp>
        </p:grpSp>
        <p:sp>
          <p:nvSpPr>
            <p:cNvPr id="374" name="TextBox 76"/>
            <p:cNvSpPr txBox="1"/>
            <p:nvPr/>
          </p:nvSpPr>
          <p:spPr>
            <a:xfrm>
              <a:off x="8669712" y="1369158"/>
              <a:ext cx="1111442" cy="3274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numCol="1" anchor="ctr">
              <a:spAutoFit/>
            </a:bodyPr>
            <a:lstStyle>
              <a:lvl1pPr defTabSz="1733930">
                <a:defRPr sz="1400" b="1">
                  <a:solidFill>
                    <a:srgbClr val="0039A6"/>
                  </a:solidFill>
                  <a:latin typeface="Arial"/>
                  <a:ea typeface="Arial"/>
                  <a:cs typeface="Arial"/>
                  <a:sym typeface="Arial"/>
                </a:defRPr>
              </a:lvl1pPr>
            </a:lstStyle>
            <a:p>
              <a:r>
                <a:t>Researcher</a:t>
              </a:r>
            </a:p>
          </p:txBody>
        </p:sp>
        <p:pic>
          <p:nvPicPr>
            <p:cNvPr id="375" name="Picture 77" descr="Picture 77"/>
            <p:cNvPicPr>
              <a:picLocks noChangeAspect="1"/>
            </p:cNvPicPr>
            <p:nvPr/>
          </p:nvPicPr>
          <p:blipFill>
            <a:blip r:embed="rId8">
              <a:extLst/>
            </a:blip>
            <a:stretch>
              <a:fillRect/>
            </a:stretch>
          </p:blipFill>
          <p:spPr>
            <a:xfrm>
              <a:off x="8861129" y="1733321"/>
              <a:ext cx="728615" cy="736666"/>
            </a:xfrm>
            <a:prstGeom prst="rect">
              <a:avLst/>
            </a:prstGeom>
            <a:ln w="12700" cap="flat">
              <a:solidFill>
                <a:srgbClr val="BFBFBF"/>
              </a:solidFill>
              <a:prstDash val="solid"/>
              <a:round/>
            </a:ln>
            <a:effectLst/>
          </p:spPr>
        </p:pic>
        <p:sp>
          <p:nvSpPr>
            <p:cNvPr id="376" name="TextBox 79"/>
            <p:cNvSpPr txBox="1"/>
            <p:nvPr/>
          </p:nvSpPr>
          <p:spPr>
            <a:xfrm>
              <a:off x="8566140" y="3883855"/>
              <a:ext cx="1318587" cy="3274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numCol="1" anchor="ctr">
              <a:spAutoFit/>
            </a:bodyPr>
            <a:lstStyle>
              <a:lvl1pPr defTabSz="1733930">
                <a:defRPr sz="1400" b="1">
                  <a:solidFill>
                    <a:srgbClr val="0039A6"/>
                  </a:solidFill>
                  <a:latin typeface="Arial"/>
                  <a:ea typeface="Arial"/>
                  <a:cs typeface="Arial"/>
                  <a:sym typeface="Arial"/>
                </a:defRPr>
              </a:lvl1pPr>
            </a:lstStyle>
            <a:p>
              <a:r>
                <a:t>Data Scientist</a:t>
              </a:r>
            </a:p>
          </p:txBody>
        </p:sp>
        <p:sp>
          <p:nvSpPr>
            <p:cNvPr id="377" name="Rectangle 80"/>
            <p:cNvSpPr/>
            <p:nvPr/>
          </p:nvSpPr>
          <p:spPr>
            <a:xfrm>
              <a:off x="8861129" y="4217682"/>
              <a:ext cx="728614" cy="736665"/>
            </a:xfrm>
            <a:prstGeom prst="rect">
              <a:avLst/>
            </a:prstGeom>
            <a:solidFill>
              <a:srgbClr val="FFFFFF"/>
            </a:solidFill>
            <a:ln w="12700" cap="flat">
              <a:solidFill>
                <a:srgbClr val="BFBFBF"/>
              </a:solidFill>
              <a:prstDash val="solid"/>
              <a:round/>
            </a:ln>
            <a:effectLst/>
          </p:spPr>
          <p:txBody>
            <a:bodyPr wrap="square" lIns="50800" tIns="50800" rIns="50800" bIns="50800" numCol="1" anchor="ctr">
              <a:noAutofit/>
            </a:bodyPr>
            <a:lstStyle/>
            <a:p>
              <a:pPr defTabSz="1733930">
                <a:defRPr sz="3400">
                  <a:solidFill>
                    <a:srgbClr val="FFFFFF"/>
                  </a:solidFill>
                  <a:latin typeface="Segoe UI"/>
                  <a:ea typeface="Segoe UI"/>
                  <a:cs typeface="Segoe UI"/>
                  <a:sym typeface="Segoe UI"/>
                </a:defRPr>
              </a:pPr>
              <a:endParaRPr/>
            </a:p>
          </p:txBody>
        </p:sp>
        <p:pic>
          <p:nvPicPr>
            <p:cNvPr id="378" name="Picture 2" descr="Picture 2"/>
            <p:cNvPicPr>
              <a:picLocks noChangeAspect="1"/>
            </p:cNvPicPr>
            <p:nvPr/>
          </p:nvPicPr>
          <p:blipFill>
            <a:blip r:embed="rId9">
              <a:extLst/>
            </a:blip>
            <a:stretch>
              <a:fillRect/>
            </a:stretch>
          </p:blipFill>
          <p:spPr>
            <a:xfrm>
              <a:off x="8911714" y="4280860"/>
              <a:ext cx="627445" cy="602352"/>
            </a:xfrm>
            <a:prstGeom prst="rect">
              <a:avLst/>
            </a:prstGeom>
            <a:ln w="12700" cap="flat">
              <a:noFill/>
              <a:miter lim="400000"/>
            </a:ln>
            <a:effectLst/>
          </p:spPr>
        </p:pic>
        <p:sp>
          <p:nvSpPr>
            <p:cNvPr id="379" name="Straight Arrow Connector 83"/>
            <p:cNvSpPr/>
            <p:nvPr/>
          </p:nvSpPr>
          <p:spPr>
            <a:xfrm>
              <a:off x="7097548" y="1742368"/>
              <a:ext cx="1650560" cy="3"/>
            </a:xfrm>
            <a:prstGeom prst="line">
              <a:avLst/>
            </a:prstGeom>
            <a:noFill/>
            <a:ln w="12700" cap="flat">
              <a:solidFill>
                <a:srgbClr val="808080"/>
              </a:solidFill>
              <a:prstDash val="solid"/>
              <a:round/>
              <a:headEnd type="triangle" w="med" len="med"/>
              <a:tailEnd type="triangle" w="med" len="med"/>
            </a:ln>
            <a:effectLst/>
          </p:spPr>
          <p:txBody>
            <a:bodyPr wrap="square" lIns="45718" tIns="45718" rIns="45718" bIns="45718" numCol="1" anchor="t">
              <a:noAutofit/>
            </a:bodyPr>
            <a:lstStyle/>
            <a:p>
              <a:endParaRPr/>
            </a:p>
          </p:txBody>
        </p:sp>
        <p:sp>
          <p:nvSpPr>
            <p:cNvPr id="380" name="Connector: Elbow 85"/>
            <p:cNvSpPr/>
            <p:nvPr/>
          </p:nvSpPr>
          <p:spPr>
            <a:xfrm flipH="1">
              <a:off x="7291253" y="2101653"/>
              <a:ext cx="1569882" cy="10203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2700" cap="flat">
              <a:solidFill>
                <a:srgbClr val="808080"/>
              </a:solidFill>
              <a:prstDash val="solid"/>
              <a:round/>
              <a:tailEnd type="triangle" w="med" len="med"/>
            </a:ln>
            <a:effectLst/>
          </p:spPr>
          <p:txBody>
            <a:bodyPr wrap="square" lIns="50800" tIns="50800" rIns="50800" bIns="50800" numCol="1" anchor="t">
              <a:noAutofit/>
            </a:bodyPr>
            <a:lstStyle/>
            <a:p>
              <a:pPr algn="l" defTabSz="1300480">
                <a:defRPr>
                  <a:latin typeface="Arial"/>
                  <a:ea typeface="Arial"/>
                  <a:cs typeface="Arial"/>
                  <a:sym typeface="Arial"/>
                </a:defRPr>
              </a:pPr>
              <a:endParaRPr/>
            </a:p>
          </p:txBody>
        </p:sp>
        <p:sp>
          <p:nvSpPr>
            <p:cNvPr id="381" name="Connector: Elbow 89"/>
            <p:cNvSpPr/>
            <p:nvPr/>
          </p:nvSpPr>
          <p:spPr>
            <a:xfrm flipH="1">
              <a:off x="7261686" y="4586013"/>
              <a:ext cx="1599449" cy="3859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2700" cap="flat">
              <a:solidFill>
                <a:srgbClr val="808080"/>
              </a:solidFill>
              <a:prstDash val="solid"/>
              <a:round/>
              <a:tailEnd type="triangle" w="med" len="med"/>
            </a:ln>
            <a:effectLst/>
          </p:spPr>
          <p:txBody>
            <a:bodyPr wrap="square" lIns="50800" tIns="50800" rIns="50800" bIns="50800" numCol="1" anchor="t">
              <a:noAutofit/>
            </a:bodyPr>
            <a:lstStyle/>
            <a:p>
              <a:pPr algn="l" defTabSz="1300480">
                <a:defRPr>
                  <a:latin typeface="Arial"/>
                  <a:ea typeface="Arial"/>
                  <a:cs typeface="Arial"/>
                  <a:sym typeface="Arial"/>
                </a:defRPr>
              </a:pPr>
              <a:endParaRPr/>
            </a:p>
          </p:txBody>
        </p:sp>
        <p:sp>
          <p:nvSpPr>
            <p:cNvPr id="382" name="Connector: Elbow 93"/>
            <p:cNvSpPr/>
            <p:nvPr/>
          </p:nvSpPr>
          <p:spPr>
            <a:xfrm>
              <a:off x="7291249" y="5229704"/>
              <a:ext cx="1310264" cy="74994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2700" cap="flat">
              <a:solidFill>
                <a:srgbClr val="808080"/>
              </a:solidFill>
              <a:prstDash val="solid"/>
              <a:round/>
              <a:tailEnd type="triangle" w="med" len="med"/>
            </a:ln>
            <a:effectLst/>
          </p:spPr>
          <p:txBody>
            <a:bodyPr wrap="square" lIns="50800" tIns="50800" rIns="50800" bIns="50800" numCol="1" anchor="t">
              <a:noAutofit/>
            </a:bodyPr>
            <a:lstStyle/>
            <a:p>
              <a:pPr algn="l" defTabSz="1300480">
                <a:defRPr>
                  <a:latin typeface="Arial"/>
                  <a:ea typeface="Arial"/>
                  <a:cs typeface="Arial"/>
                  <a:sym typeface="Arial"/>
                </a:defRPr>
              </a:pPr>
              <a:endParaRPr/>
            </a:p>
          </p:txBody>
        </p:sp>
        <p:sp>
          <p:nvSpPr>
            <p:cNvPr id="383" name="Straight Arrow Connector 95"/>
            <p:cNvSpPr/>
            <p:nvPr/>
          </p:nvSpPr>
          <p:spPr>
            <a:xfrm flipV="1">
              <a:off x="3305818" y="2511954"/>
              <a:ext cx="3" cy="1097357"/>
            </a:xfrm>
            <a:prstGeom prst="line">
              <a:avLst/>
            </a:prstGeom>
            <a:noFill/>
            <a:ln w="12700" cap="flat">
              <a:solidFill>
                <a:srgbClr val="808080"/>
              </a:solidFill>
              <a:prstDash val="solid"/>
              <a:round/>
              <a:tailEnd type="triangle" w="med" len="med"/>
            </a:ln>
            <a:effectLst/>
          </p:spPr>
          <p:txBody>
            <a:bodyPr wrap="square" lIns="45718" tIns="45718" rIns="45718" bIns="45718" numCol="1" anchor="t">
              <a:noAutofit/>
            </a:bodyPr>
            <a:lstStyle/>
            <a:p>
              <a:endParaRPr/>
            </a:p>
          </p:txBody>
        </p:sp>
        <p:sp>
          <p:nvSpPr>
            <p:cNvPr id="384" name="Freeform: Shape 96"/>
            <p:cNvSpPr/>
            <p:nvPr/>
          </p:nvSpPr>
          <p:spPr>
            <a:xfrm>
              <a:off x="3900677" y="2110656"/>
              <a:ext cx="1850366" cy="127585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path>
              </a:pathLst>
            </a:custGeom>
            <a:noFill/>
            <a:ln w="12700" cap="flat">
              <a:solidFill>
                <a:srgbClr val="808080"/>
              </a:solidFill>
              <a:prstDash val="solid"/>
              <a:round/>
              <a:tailEnd type="triangle" w="med" len="med"/>
            </a:ln>
            <a:effectLst/>
          </p:spPr>
          <p:txBody>
            <a:bodyPr wrap="square" lIns="50800" tIns="50800" rIns="50800" bIns="50800" numCol="1" anchor="ctr">
              <a:noAutofit/>
            </a:bodyPr>
            <a:lstStyle/>
            <a:p>
              <a:pPr defTabSz="1300480">
                <a:defRPr>
                  <a:latin typeface="Arial"/>
                  <a:ea typeface="Arial"/>
                  <a:cs typeface="Arial"/>
                  <a:sym typeface="Arial"/>
                </a:defRPr>
              </a:pPr>
              <a:endParaRPr/>
            </a:p>
          </p:txBody>
        </p:sp>
        <p:sp>
          <p:nvSpPr>
            <p:cNvPr id="385" name="Straight Connector 98"/>
            <p:cNvSpPr/>
            <p:nvPr/>
          </p:nvSpPr>
          <p:spPr>
            <a:xfrm>
              <a:off x="8103669" y="2728855"/>
              <a:ext cx="557569" cy="3"/>
            </a:xfrm>
            <a:prstGeom prst="line">
              <a:avLst/>
            </a:prstGeom>
            <a:solidFill>
              <a:srgbClr val="BBE0E3"/>
            </a:solidFill>
            <a:ln w="12700" cap="flat">
              <a:solidFill>
                <a:srgbClr val="0089C4"/>
              </a:solidFill>
              <a:prstDash val="solid"/>
              <a:round/>
              <a:headEnd type="oval" w="med" len="med"/>
            </a:ln>
            <a:effectLst/>
          </p:spPr>
          <p:txBody>
            <a:bodyPr wrap="square" lIns="45718" tIns="45718" rIns="45718" bIns="45718" numCol="1" anchor="t">
              <a:noAutofit/>
            </a:bodyPr>
            <a:lstStyle/>
            <a:p>
              <a:endParaRPr/>
            </a:p>
          </p:txBody>
        </p:sp>
        <p:sp>
          <p:nvSpPr>
            <p:cNvPr id="386" name="Straight Connector 101"/>
            <p:cNvSpPr/>
            <p:nvPr/>
          </p:nvSpPr>
          <p:spPr>
            <a:xfrm>
              <a:off x="8085713" y="4942969"/>
              <a:ext cx="515802" cy="39540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10800" y="21600"/>
                  </a:lnTo>
                  <a:lnTo>
                    <a:pt x="21600" y="21600"/>
                  </a:lnTo>
                </a:path>
              </a:pathLst>
            </a:custGeom>
            <a:noFill/>
            <a:ln w="12700" cap="flat">
              <a:solidFill>
                <a:srgbClr val="0089C4"/>
              </a:solidFill>
              <a:prstDash val="solid"/>
              <a:round/>
              <a:headEnd type="oval" w="med" len="med"/>
            </a:ln>
            <a:effectLst/>
          </p:spPr>
          <p:txBody>
            <a:bodyPr wrap="square" lIns="50800" tIns="50800" rIns="50800" bIns="50800" numCol="1" anchor="t">
              <a:noAutofit/>
            </a:bodyPr>
            <a:lstStyle/>
            <a:p>
              <a:pPr algn="l" defTabSz="1300480">
                <a:defRPr>
                  <a:latin typeface="Arial"/>
                  <a:ea typeface="Arial"/>
                  <a:cs typeface="Arial"/>
                  <a:sym typeface="Arial"/>
                </a:defRPr>
              </a:pPr>
              <a:endParaRPr/>
            </a:p>
          </p:txBody>
        </p:sp>
        <p:sp>
          <p:nvSpPr>
            <p:cNvPr id="387" name="Straight Connector 103"/>
            <p:cNvSpPr/>
            <p:nvPr/>
          </p:nvSpPr>
          <p:spPr>
            <a:xfrm flipH="1">
              <a:off x="3416368" y="5008735"/>
              <a:ext cx="557568" cy="3"/>
            </a:xfrm>
            <a:prstGeom prst="line">
              <a:avLst/>
            </a:prstGeom>
            <a:solidFill>
              <a:srgbClr val="BBE0E3"/>
            </a:solidFill>
            <a:ln w="12700" cap="flat">
              <a:solidFill>
                <a:srgbClr val="0089C4"/>
              </a:solidFill>
              <a:prstDash val="solid"/>
              <a:round/>
              <a:headEnd type="oval" w="med" len="med"/>
            </a:ln>
            <a:effectLst/>
          </p:spPr>
          <p:txBody>
            <a:bodyPr wrap="square" lIns="45718" tIns="45718" rIns="45718" bIns="45718" numCol="1" anchor="t">
              <a:noAutofit/>
            </a:bodyPr>
            <a:lstStyle/>
            <a:p>
              <a:endParaRPr/>
            </a:p>
          </p:txBody>
        </p:sp>
        <p:sp>
          <p:nvSpPr>
            <p:cNvPr id="388" name="Straight Connector 104"/>
            <p:cNvSpPr/>
            <p:nvPr/>
          </p:nvSpPr>
          <p:spPr>
            <a:xfrm flipH="1">
              <a:off x="2982011" y="3090567"/>
              <a:ext cx="307812" cy="3"/>
            </a:xfrm>
            <a:prstGeom prst="line">
              <a:avLst/>
            </a:prstGeom>
            <a:solidFill>
              <a:srgbClr val="BBE0E3"/>
            </a:solidFill>
            <a:ln w="12700" cap="flat">
              <a:solidFill>
                <a:srgbClr val="0089C4"/>
              </a:solidFill>
              <a:prstDash val="solid"/>
              <a:round/>
              <a:headEnd type="oval" w="med" len="med"/>
            </a:ln>
            <a:effectLst/>
          </p:spPr>
          <p:txBody>
            <a:bodyPr wrap="square" lIns="45718" tIns="45718" rIns="45718" bIns="45718" numCol="1" anchor="t">
              <a:noAutofit/>
            </a:bodyPr>
            <a:lstStyle/>
            <a:p>
              <a:endParaRPr/>
            </a:p>
          </p:txBody>
        </p:sp>
        <p:sp>
          <p:nvSpPr>
            <p:cNvPr id="389" name="Straight Arrow Connector 107"/>
            <p:cNvSpPr/>
            <p:nvPr/>
          </p:nvSpPr>
          <p:spPr>
            <a:xfrm flipH="1" flipV="1">
              <a:off x="4040758" y="1717707"/>
              <a:ext cx="2076775" cy="3"/>
            </a:xfrm>
            <a:prstGeom prst="line">
              <a:avLst/>
            </a:prstGeom>
            <a:noFill/>
            <a:ln w="12700" cap="flat">
              <a:solidFill>
                <a:srgbClr val="808080"/>
              </a:solidFill>
              <a:prstDash val="solid"/>
              <a:round/>
              <a:tailEnd type="triangle" w="med" len="med"/>
            </a:ln>
            <a:effectLst/>
          </p:spPr>
          <p:txBody>
            <a:bodyPr wrap="square" lIns="45718" tIns="45718" rIns="45718" bIns="45718" numCol="1" anchor="t">
              <a:noAutofit/>
            </a:bodyPr>
            <a:lstStyle/>
            <a:p>
              <a:endParaRPr/>
            </a:p>
          </p:txBody>
        </p:sp>
        <p:sp>
          <p:nvSpPr>
            <p:cNvPr id="390" name="Straight Connector 108"/>
            <p:cNvSpPr/>
            <p:nvPr/>
          </p:nvSpPr>
          <p:spPr>
            <a:xfrm flipV="1">
              <a:off x="5384552" y="1273788"/>
              <a:ext cx="3" cy="409522"/>
            </a:xfrm>
            <a:prstGeom prst="line">
              <a:avLst/>
            </a:prstGeom>
            <a:solidFill>
              <a:srgbClr val="BBE0E3"/>
            </a:solidFill>
            <a:ln w="12700" cap="flat">
              <a:solidFill>
                <a:srgbClr val="0089C4"/>
              </a:solidFill>
              <a:prstDash val="solid"/>
              <a:round/>
              <a:headEnd type="oval" w="med" len="med"/>
            </a:ln>
            <a:effectLst/>
          </p:spPr>
          <p:txBody>
            <a:bodyPr wrap="square" lIns="45718" tIns="45718" rIns="45718" bIns="45718" numCol="1" anchor="t">
              <a:noAutofit/>
            </a:bodyPr>
            <a:lstStyle/>
            <a:p>
              <a:endParaRPr/>
            </a:p>
          </p:txBody>
        </p:sp>
      </p:grpSp>
      <p:sp>
        <p:nvSpPr>
          <p:cNvPr id="392" name="Rectangle: Rounded Corners 78"/>
          <p:cNvSpPr/>
          <p:nvPr/>
        </p:nvSpPr>
        <p:spPr>
          <a:xfrm>
            <a:off x="12323367" y="8124404"/>
            <a:ext cx="595122" cy="294931"/>
          </a:xfrm>
          <a:prstGeom prst="roundRect">
            <a:avLst>
              <a:gd name="adj" fmla="val 16667"/>
            </a:avLst>
          </a:prstGeom>
          <a:solidFill>
            <a:srgbClr val="FFFFFF"/>
          </a:solidFill>
          <a:ln w="12700">
            <a:solidFill>
              <a:srgbClr val="FFFFFF"/>
            </a:solidFill>
          </a:ln>
        </p:spPr>
        <p:txBody>
          <a:bodyPr lIns="50800" tIns="50800" rIns="50800" bIns="50800"/>
          <a:lstStyle/>
          <a:p>
            <a:pPr algn="l" defTabSz="1300480">
              <a:defRPr sz="1800">
                <a:latin typeface="Arial"/>
                <a:ea typeface="Arial"/>
                <a:cs typeface="Arial"/>
                <a:sym typeface="Arial"/>
              </a:defRPr>
            </a:pPr>
            <a:endParaRPr/>
          </a:p>
        </p:txBody>
      </p:sp>
      <p:sp>
        <p:nvSpPr>
          <p:cNvPr id="393" name="TextBox 6"/>
          <p:cNvSpPr txBox="1"/>
          <p:nvPr/>
        </p:nvSpPr>
        <p:spPr>
          <a:xfrm>
            <a:off x="5764322" y="3126761"/>
            <a:ext cx="291392" cy="475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a:latin typeface="Arial"/>
                <a:ea typeface="Arial"/>
                <a:cs typeface="Arial"/>
                <a:sym typeface="Arial"/>
              </a:defRPr>
            </a:lvl1pPr>
          </a:lstStyle>
          <a:p>
            <a:r>
              <a:t>2</a:t>
            </a:r>
          </a:p>
        </p:txBody>
      </p:sp>
      <p:sp>
        <p:nvSpPr>
          <p:cNvPr id="394" name="TextBox 82"/>
          <p:cNvSpPr txBox="1"/>
          <p:nvPr/>
        </p:nvSpPr>
        <p:spPr>
          <a:xfrm>
            <a:off x="3086417" y="5243817"/>
            <a:ext cx="467708" cy="475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a:latin typeface="Arial"/>
                <a:ea typeface="Arial"/>
                <a:cs typeface="Arial"/>
                <a:sym typeface="Arial"/>
              </a:defRPr>
            </a:lvl1pPr>
          </a:lstStyle>
          <a:p>
            <a:r>
              <a:t>3</a:t>
            </a:r>
          </a:p>
        </p:txBody>
      </p:sp>
      <p:sp>
        <p:nvSpPr>
          <p:cNvPr id="395" name="Rectangle 7"/>
          <p:cNvSpPr txBox="1"/>
          <p:nvPr/>
        </p:nvSpPr>
        <p:spPr>
          <a:xfrm>
            <a:off x="8339311" y="3187980"/>
            <a:ext cx="292796" cy="4756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a:latin typeface="Arial"/>
                <a:ea typeface="Arial"/>
                <a:cs typeface="Arial"/>
                <a:sym typeface="Arial"/>
              </a:defRPr>
            </a:lvl1pPr>
          </a:lstStyle>
          <a:p>
            <a:r>
              <a:t>1</a:t>
            </a:r>
          </a:p>
        </p:txBody>
      </p:sp>
      <p:sp>
        <p:nvSpPr>
          <p:cNvPr id="396" name="Rectangle 8"/>
          <p:cNvSpPr txBox="1"/>
          <p:nvPr/>
        </p:nvSpPr>
        <p:spPr>
          <a:xfrm>
            <a:off x="3545942" y="7128233"/>
            <a:ext cx="205601" cy="475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a:latin typeface="Arial"/>
                <a:ea typeface="Arial"/>
                <a:cs typeface="Arial"/>
                <a:sym typeface="Arial"/>
              </a:defRPr>
            </a:lvl1pPr>
          </a:lstStyle>
          <a:p>
            <a:r>
              <a:t>4</a:t>
            </a:r>
          </a:p>
        </p:txBody>
      </p:sp>
      <p:sp>
        <p:nvSpPr>
          <p:cNvPr id="397" name="Rectangle 9"/>
          <p:cNvSpPr txBox="1"/>
          <p:nvPr/>
        </p:nvSpPr>
        <p:spPr>
          <a:xfrm>
            <a:off x="9299936" y="4939093"/>
            <a:ext cx="510148" cy="475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a:latin typeface="Arial"/>
                <a:ea typeface="Arial"/>
                <a:cs typeface="Arial"/>
                <a:sym typeface="Arial"/>
              </a:defRPr>
            </a:lvl1pPr>
          </a:lstStyle>
          <a:p>
            <a:r>
              <a:t>5</a:t>
            </a:r>
          </a:p>
        </p:txBody>
      </p:sp>
      <p:sp>
        <p:nvSpPr>
          <p:cNvPr id="398" name="Rectangle 10"/>
          <p:cNvSpPr txBox="1"/>
          <p:nvPr/>
        </p:nvSpPr>
        <p:spPr>
          <a:xfrm>
            <a:off x="9275226" y="7520782"/>
            <a:ext cx="446078" cy="4756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a:latin typeface="Arial"/>
                <a:ea typeface="Arial"/>
                <a:cs typeface="Arial"/>
                <a:sym typeface="Arial"/>
              </a:defRPr>
            </a:lvl1pPr>
          </a:lstStyle>
          <a:p>
            <a:r>
              <a:t>6</a:t>
            </a:r>
          </a:p>
        </p:txBody>
      </p:sp>
      <p:pic>
        <p:nvPicPr>
          <p:cNvPr id="399" name="Google Shape;77;p16" descr="Google Shape;77;p16"/>
          <p:cNvPicPr>
            <a:picLocks noChangeAspect="1"/>
          </p:cNvPicPr>
          <p:nvPr/>
        </p:nvPicPr>
        <p:blipFill>
          <a:blip r:embed="rId10">
            <a:extLst/>
          </a:blip>
          <a:stretch>
            <a:fillRect/>
          </a:stretch>
        </p:blipFill>
        <p:spPr>
          <a:xfrm>
            <a:off x="320041" y="8283002"/>
            <a:ext cx="1448894" cy="1189598"/>
          </a:xfrm>
          <a:prstGeom prst="rect">
            <a:avLst/>
          </a:prstGeom>
          <a:ln w="12700">
            <a:miter lim="400000"/>
          </a:ln>
        </p:spPr>
      </p:pic>
      <p:sp>
        <p:nvSpPr>
          <p:cNvPr id="400" name="TextBox 4"/>
          <p:cNvSpPr txBox="1"/>
          <p:nvPr/>
        </p:nvSpPr>
        <p:spPr>
          <a:xfrm>
            <a:off x="8922886" y="3126761"/>
            <a:ext cx="3201105" cy="655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sz="1800">
                <a:solidFill>
                  <a:srgbClr val="333399"/>
                </a:solidFill>
                <a:latin typeface="Arial"/>
                <a:ea typeface="Arial"/>
                <a:cs typeface="Arial"/>
                <a:sym typeface="Arial"/>
              </a:defRPr>
            </a:lvl1pPr>
          </a:lstStyle>
          <a:p>
            <a:r>
              <a:t>Industry researcher &amp; clinician identify need</a:t>
            </a:r>
          </a:p>
        </p:txBody>
      </p:sp>
      <p:sp>
        <p:nvSpPr>
          <p:cNvPr id="401" name="TextBox 72"/>
          <p:cNvSpPr txBox="1"/>
          <p:nvPr/>
        </p:nvSpPr>
        <p:spPr>
          <a:xfrm>
            <a:off x="1856501" y="3239055"/>
            <a:ext cx="3777778" cy="3892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sz="1800">
                <a:solidFill>
                  <a:srgbClr val="333399"/>
                </a:solidFill>
                <a:latin typeface="Arial"/>
                <a:ea typeface="Arial"/>
                <a:cs typeface="Arial"/>
                <a:sym typeface="Arial"/>
              </a:defRPr>
            </a:lvl1pPr>
          </a:lstStyle>
          <a:p>
            <a:r>
              <a:t>Clinician identifies patient cohort </a:t>
            </a:r>
          </a:p>
        </p:txBody>
      </p:sp>
      <p:sp>
        <p:nvSpPr>
          <p:cNvPr id="402" name="TextBox 11"/>
          <p:cNvSpPr txBox="1"/>
          <p:nvPr/>
        </p:nvSpPr>
        <p:spPr>
          <a:xfrm>
            <a:off x="442041" y="5130989"/>
            <a:ext cx="2775455" cy="6559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sz="1800">
                <a:solidFill>
                  <a:srgbClr val="333399"/>
                </a:solidFill>
                <a:latin typeface="Arial"/>
                <a:ea typeface="Arial"/>
                <a:cs typeface="Arial"/>
                <a:sym typeface="Arial"/>
              </a:defRPr>
            </a:lvl1pPr>
          </a:lstStyle>
          <a:p>
            <a:r>
              <a:t>Approvals obtained from Caldicott guardian</a:t>
            </a:r>
          </a:p>
        </p:txBody>
      </p:sp>
      <p:sp>
        <p:nvSpPr>
          <p:cNvPr id="403" name="TextBox 74"/>
          <p:cNvSpPr txBox="1"/>
          <p:nvPr/>
        </p:nvSpPr>
        <p:spPr>
          <a:xfrm>
            <a:off x="627557" y="6744175"/>
            <a:ext cx="2833260" cy="922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sz="1800">
                <a:solidFill>
                  <a:srgbClr val="333399"/>
                </a:solidFill>
                <a:latin typeface="Arial"/>
                <a:ea typeface="Arial"/>
                <a:cs typeface="Arial"/>
                <a:sym typeface="Arial"/>
              </a:defRPr>
            </a:lvl1pPr>
          </a:lstStyle>
          <a:p>
            <a:r>
              <a:t>Approved data pulled from clinical system to workspace</a:t>
            </a:r>
          </a:p>
        </p:txBody>
      </p:sp>
      <p:sp>
        <p:nvSpPr>
          <p:cNvPr id="404" name="TextBox 75"/>
          <p:cNvSpPr txBox="1"/>
          <p:nvPr/>
        </p:nvSpPr>
        <p:spPr>
          <a:xfrm>
            <a:off x="9662172" y="5030573"/>
            <a:ext cx="3088013" cy="922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sz="1800">
                <a:solidFill>
                  <a:srgbClr val="333399"/>
                </a:solidFill>
                <a:latin typeface="Arial"/>
                <a:ea typeface="Arial"/>
                <a:cs typeface="Arial"/>
                <a:sym typeface="Arial"/>
              </a:defRPr>
            </a:lvl1pPr>
          </a:lstStyle>
          <a:p>
            <a:r>
              <a:t>Via anonymising portal researcher explores data and creates ground truth</a:t>
            </a:r>
          </a:p>
        </p:txBody>
      </p:sp>
      <p:sp>
        <p:nvSpPr>
          <p:cNvPr id="405" name="TextBox 86"/>
          <p:cNvSpPr txBox="1"/>
          <p:nvPr/>
        </p:nvSpPr>
        <p:spPr>
          <a:xfrm>
            <a:off x="9724207" y="7371098"/>
            <a:ext cx="2996705" cy="11893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r" defTabSz="1300480">
              <a:defRPr sz="1800">
                <a:solidFill>
                  <a:srgbClr val="333399"/>
                </a:solidFill>
                <a:latin typeface="Arial"/>
                <a:ea typeface="Arial"/>
                <a:cs typeface="Arial"/>
                <a:sym typeface="Arial"/>
              </a:defRPr>
            </a:lvl1pPr>
          </a:lstStyle>
          <a:p>
            <a:r>
              <a:t>Data scientist trains new algorithm using machine learning/convolutional neural network</a:t>
            </a:r>
          </a:p>
        </p:txBody>
      </p:sp>
      <p:pic>
        <p:nvPicPr>
          <p:cNvPr id="406" name="Picture 87" descr="Picture 87"/>
          <p:cNvPicPr>
            <a:picLocks noChangeAspect="1"/>
          </p:cNvPicPr>
          <p:nvPr/>
        </p:nvPicPr>
        <p:blipFill>
          <a:blip r:embed="rId11">
            <a:extLst/>
          </a:blip>
          <a:stretch>
            <a:fillRect/>
          </a:stretch>
        </p:blipFill>
        <p:spPr>
          <a:xfrm>
            <a:off x="10570298" y="8921190"/>
            <a:ext cx="2321553" cy="502896"/>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410" name="SHAIP"/>
          <p:cNvSpPr txBox="1">
            <a:spLocks noGrp="1"/>
          </p:cNvSpPr>
          <p:nvPr>
            <p:ph type="title"/>
          </p:nvPr>
        </p:nvSpPr>
        <p:spPr>
          <a:prstGeom prst="rect">
            <a:avLst/>
          </a:prstGeom>
        </p:spPr>
        <p:txBody>
          <a:bodyPr/>
          <a:lstStyle>
            <a:lvl1pPr>
              <a:defRPr b="1">
                <a:latin typeface="Calibri"/>
                <a:ea typeface="Calibri"/>
                <a:cs typeface="Calibri"/>
                <a:sym typeface="Calibri"/>
              </a:defRPr>
            </a:lvl1pPr>
          </a:lstStyle>
          <a:p>
            <a:r>
              <a:t>SHAIP</a:t>
            </a:r>
          </a:p>
        </p:txBody>
      </p:sp>
      <p:sp>
        <p:nvSpPr>
          <p:cNvPr id="411" name="Strong Clinical Governance…"/>
          <p:cNvSpPr txBox="1">
            <a:spLocks noGrp="1"/>
          </p:cNvSpPr>
          <p:nvPr>
            <p:ph type="body" idx="1"/>
          </p:nvPr>
        </p:nvSpPr>
        <p:spPr>
          <a:prstGeom prst="rect">
            <a:avLst/>
          </a:prstGeom>
        </p:spPr>
        <p:txBody>
          <a:bodyPr/>
          <a:lstStyle/>
          <a:p>
            <a:pPr>
              <a:defRPr sz="4200">
                <a:latin typeface="Calibri"/>
                <a:ea typeface="Calibri"/>
                <a:cs typeface="Calibri"/>
                <a:sym typeface="Calibri"/>
              </a:defRPr>
            </a:pPr>
            <a:r>
              <a:t>Strong Clinical Governance</a:t>
            </a:r>
          </a:p>
          <a:p>
            <a:pPr>
              <a:defRPr sz="4200">
                <a:latin typeface="Calibri"/>
                <a:ea typeface="Calibri"/>
                <a:cs typeface="Calibri"/>
                <a:sym typeface="Calibri"/>
              </a:defRPr>
            </a:pPr>
            <a:r>
              <a:t>De-identified stripped anonymous data</a:t>
            </a:r>
          </a:p>
          <a:p>
            <a:pPr>
              <a:defRPr sz="4200">
                <a:latin typeface="Calibri"/>
                <a:ea typeface="Calibri"/>
                <a:cs typeface="Calibri"/>
                <a:sym typeface="Calibri"/>
              </a:defRPr>
            </a:pPr>
            <a:r>
              <a:t>Secure, safe access</a:t>
            </a:r>
          </a:p>
          <a:p>
            <a:pPr>
              <a:defRPr sz="4200">
                <a:latin typeface="Calibri"/>
                <a:ea typeface="Calibri"/>
                <a:cs typeface="Calibri"/>
                <a:sym typeface="Calibri"/>
              </a:defRPr>
            </a:pPr>
            <a:r>
              <a:t>A practical model for evaluation and collaboration to harness the NHS’s data</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413" name="Title 1"/>
          <p:cNvSpPr txBox="1">
            <a:spLocks noGrp="1"/>
          </p:cNvSpPr>
          <p:nvPr>
            <p:ph type="title"/>
          </p:nvPr>
        </p:nvSpPr>
        <p:spPr>
          <a:xfrm>
            <a:off x="650238" y="831328"/>
            <a:ext cx="11704323" cy="744138"/>
          </a:xfrm>
          <a:prstGeom prst="rect">
            <a:avLst/>
          </a:prstGeom>
        </p:spPr>
        <p:txBody>
          <a:bodyPr/>
          <a:lstStyle>
            <a:lvl1pPr algn="l" defTabSz="637234">
              <a:defRPr sz="3900" b="1">
                <a:solidFill>
                  <a:srgbClr val="004785"/>
                </a:solidFill>
                <a:latin typeface="Calibri"/>
                <a:ea typeface="Calibri"/>
                <a:cs typeface="Calibri"/>
                <a:sym typeface="Calibri"/>
              </a:defRPr>
            </a:lvl1pPr>
          </a:lstStyle>
          <a:p>
            <a:r>
              <a:t>SHAIP Screening Mammography Path</a:t>
            </a:r>
          </a:p>
        </p:txBody>
      </p:sp>
      <p:grpSp>
        <p:nvGrpSpPr>
          <p:cNvPr id="419" name="Can 71"/>
          <p:cNvGrpSpPr/>
          <p:nvPr/>
        </p:nvGrpSpPr>
        <p:grpSpPr>
          <a:xfrm>
            <a:off x="650233" y="4273968"/>
            <a:ext cx="1722697" cy="1729467"/>
            <a:chOff x="-2" y="-1"/>
            <a:chExt cx="1722695" cy="1729465"/>
          </a:xfrm>
        </p:grpSpPr>
        <p:grpSp>
          <p:nvGrpSpPr>
            <p:cNvPr id="417" name="Group"/>
            <p:cNvGrpSpPr/>
            <p:nvPr/>
          </p:nvGrpSpPr>
          <p:grpSpPr>
            <a:xfrm>
              <a:off x="-3" y="-2"/>
              <a:ext cx="1722697" cy="1729467"/>
              <a:chOff x="-1" y="0"/>
              <a:chExt cx="1722695" cy="1729465"/>
            </a:xfrm>
          </p:grpSpPr>
          <p:sp>
            <p:nvSpPr>
              <p:cNvPr id="414" name="Shape"/>
              <p:cNvSpPr/>
              <p:nvPr/>
            </p:nvSpPr>
            <p:spPr>
              <a:xfrm>
                <a:off x="0" y="0"/>
                <a:ext cx="1722694" cy="1729466"/>
              </a:xfrm>
              <a:custGeom>
                <a:avLst/>
                <a:gdLst/>
                <a:ahLst/>
                <a:cxnLst>
                  <a:cxn ang="0">
                    <a:pos x="wd2" y="hd2"/>
                  </a:cxn>
                  <a:cxn ang="5400000">
                    <a:pos x="wd2" y="hd2"/>
                  </a:cxn>
                  <a:cxn ang="10800000">
                    <a:pos x="wd2" y="hd2"/>
                  </a:cxn>
                  <a:cxn ang="16200000">
                    <a:pos x="wd2" y="hd2"/>
                  </a:cxn>
                </a:cxnLst>
                <a:rect l="0" t="0" r="r" b="b"/>
                <a:pathLst>
                  <a:path w="21600" h="21600" extrusionOk="0">
                    <a:moveTo>
                      <a:pt x="0" y="2688"/>
                    </a:moveTo>
                    <a:cubicBezTo>
                      <a:pt x="0" y="1204"/>
                      <a:pt x="4835" y="0"/>
                      <a:pt x="10800" y="0"/>
                    </a:cubicBezTo>
                    <a:cubicBezTo>
                      <a:pt x="16765" y="0"/>
                      <a:pt x="21600" y="1204"/>
                      <a:pt x="21600" y="2688"/>
                    </a:cubicBezTo>
                    <a:lnTo>
                      <a:pt x="21600" y="18912"/>
                    </a:lnTo>
                    <a:cubicBezTo>
                      <a:pt x="21600" y="20396"/>
                      <a:pt x="16765" y="21600"/>
                      <a:pt x="10800" y="21600"/>
                    </a:cubicBezTo>
                    <a:cubicBezTo>
                      <a:pt x="4835" y="21600"/>
                      <a:pt x="0" y="20396"/>
                      <a:pt x="0" y="18912"/>
                    </a:cubicBezTo>
                    <a:close/>
                  </a:path>
                </a:pathLst>
              </a:custGeom>
              <a:gradFill flip="none" rotWithShape="1">
                <a:gsLst>
                  <a:gs pos="0">
                    <a:srgbClr val="9BC1FF"/>
                  </a:gs>
                  <a:gs pos="100000">
                    <a:srgbClr val="3F80CD"/>
                  </a:gs>
                </a:gsLst>
                <a:lin ang="5400000" scaled="0"/>
              </a:gradFill>
              <a:ln w="12700" cap="flat">
                <a:noFill/>
                <a:miter lim="400000"/>
              </a:ln>
              <a:effectLst>
                <a:outerShdw blurRad="50800" dist="25400" dir="5400000" rotWithShape="0">
                  <a:srgbClr val="808080">
                    <a:alpha val="34999"/>
                  </a:srgbClr>
                </a:outerShdw>
              </a:effectLst>
            </p:spPr>
            <p:txBody>
              <a:bodyPr wrap="square" lIns="50800" tIns="50800" rIns="50800" bIns="50800" numCol="1" anchor="ctr">
                <a:noAutofit/>
              </a:bodyPr>
              <a:lstStyle/>
              <a:p>
                <a:pPr defTabSz="1300480">
                  <a:defRPr>
                    <a:latin typeface="Arial"/>
                    <a:ea typeface="Arial"/>
                    <a:cs typeface="Arial"/>
                    <a:sym typeface="Arial"/>
                  </a:defRPr>
                </a:pPr>
                <a:endParaRPr/>
              </a:p>
            </p:txBody>
          </p:sp>
          <p:sp>
            <p:nvSpPr>
              <p:cNvPr id="415" name="Oval"/>
              <p:cNvSpPr/>
              <p:nvPr/>
            </p:nvSpPr>
            <p:spPr>
              <a:xfrm>
                <a:off x="-1" y="-1"/>
                <a:ext cx="1722696" cy="430521"/>
              </a:xfrm>
              <a:prstGeom prst="ellipse">
                <a:avLst/>
              </a:prstGeom>
              <a:solidFill>
                <a:srgbClr val="FFFFFF">
                  <a:alpha val="40000"/>
                </a:srgbClr>
              </a:solidFill>
              <a:ln w="12700" cap="flat">
                <a:noFill/>
                <a:miter lim="400000"/>
              </a:ln>
              <a:effectLst/>
            </p:spPr>
            <p:txBody>
              <a:bodyPr wrap="square" lIns="50800" tIns="50800" rIns="50800" bIns="50800" numCol="1" anchor="ctr">
                <a:noAutofit/>
              </a:bodyPr>
              <a:lstStyle/>
              <a:p>
                <a:pPr defTabSz="1300480">
                  <a:defRPr>
                    <a:latin typeface="Arial"/>
                    <a:ea typeface="Arial"/>
                    <a:cs typeface="Arial"/>
                    <a:sym typeface="Arial"/>
                  </a:defRPr>
                </a:pPr>
                <a:endParaRPr/>
              </a:p>
            </p:txBody>
          </p:sp>
          <p:sp>
            <p:nvSpPr>
              <p:cNvPr id="416" name="Line"/>
              <p:cNvSpPr/>
              <p:nvPr/>
            </p:nvSpPr>
            <p:spPr>
              <a:xfrm>
                <a:off x="-2" y="0"/>
                <a:ext cx="1722694" cy="1729466"/>
              </a:xfrm>
              <a:custGeom>
                <a:avLst/>
                <a:gdLst/>
                <a:ahLst/>
                <a:cxnLst>
                  <a:cxn ang="0">
                    <a:pos x="wd2" y="hd2"/>
                  </a:cxn>
                  <a:cxn ang="5400000">
                    <a:pos x="wd2" y="hd2"/>
                  </a:cxn>
                  <a:cxn ang="10800000">
                    <a:pos x="wd2" y="hd2"/>
                  </a:cxn>
                  <a:cxn ang="16200000">
                    <a:pos x="wd2" y="hd2"/>
                  </a:cxn>
                </a:cxnLst>
                <a:rect l="0" t="0" r="r" b="b"/>
                <a:pathLst>
                  <a:path w="21600" h="21600" extrusionOk="0">
                    <a:moveTo>
                      <a:pt x="21600" y="2688"/>
                    </a:moveTo>
                    <a:cubicBezTo>
                      <a:pt x="21600" y="4173"/>
                      <a:pt x="16765" y="5377"/>
                      <a:pt x="10800" y="5377"/>
                    </a:cubicBezTo>
                    <a:cubicBezTo>
                      <a:pt x="4835" y="5377"/>
                      <a:pt x="0" y="4173"/>
                      <a:pt x="0" y="2688"/>
                    </a:cubicBezTo>
                    <a:cubicBezTo>
                      <a:pt x="0" y="1204"/>
                      <a:pt x="4835" y="0"/>
                      <a:pt x="10800" y="0"/>
                    </a:cubicBezTo>
                    <a:cubicBezTo>
                      <a:pt x="16765" y="0"/>
                      <a:pt x="21600" y="1204"/>
                      <a:pt x="21600" y="2688"/>
                    </a:cubicBezTo>
                    <a:lnTo>
                      <a:pt x="21600" y="18912"/>
                    </a:lnTo>
                    <a:cubicBezTo>
                      <a:pt x="21600" y="20396"/>
                      <a:pt x="16765" y="21600"/>
                      <a:pt x="10800" y="21600"/>
                    </a:cubicBezTo>
                    <a:cubicBezTo>
                      <a:pt x="4835" y="21600"/>
                      <a:pt x="0" y="20396"/>
                      <a:pt x="0" y="18912"/>
                    </a:cubicBezTo>
                    <a:lnTo>
                      <a:pt x="0" y="2688"/>
                    </a:lnTo>
                  </a:path>
                </a:pathLst>
              </a:custGeom>
              <a:noFill/>
              <a:ln w="12700" cap="flat">
                <a:solidFill>
                  <a:srgbClr val="4A7EBB"/>
                </a:solidFill>
                <a:prstDash val="solid"/>
                <a:round/>
              </a:ln>
              <a:effectLst/>
            </p:spPr>
            <p:txBody>
              <a:bodyPr wrap="square" lIns="50800" tIns="50800" rIns="50800" bIns="50800" numCol="1" anchor="ctr">
                <a:noAutofit/>
              </a:bodyPr>
              <a:lstStyle/>
              <a:p>
                <a:pPr defTabSz="1300480">
                  <a:defRPr>
                    <a:latin typeface="Arial"/>
                    <a:ea typeface="Arial"/>
                    <a:cs typeface="Arial"/>
                    <a:sym typeface="Arial"/>
                  </a:defRPr>
                </a:pPr>
                <a:endParaRPr/>
              </a:p>
            </p:txBody>
          </p:sp>
        </p:grpSp>
        <p:sp>
          <p:nvSpPr>
            <p:cNvPr id="418" name="Breast Screening PACS"/>
            <p:cNvSpPr txBox="1"/>
            <p:nvPr/>
          </p:nvSpPr>
          <p:spPr>
            <a:xfrm>
              <a:off x="65026" y="378921"/>
              <a:ext cx="1592641" cy="11868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defTabSz="1300480">
                <a:defRPr>
                  <a:solidFill>
                    <a:srgbClr val="FFFFFF"/>
                  </a:solidFill>
                  <a:latin typeface="Arial"/>
                  <a:ea typeface="Arial"/>
                  <a:cs typeface="Arial"/>
                  <a:sym typeface="Arial"/>
                </a:defRPr>
              </a:lvl1pPr>
            </a:lstStyle>
            <a:p>
              <a:r>
                <a:t>Breast Screening PACS</a:t>
              </a:r>
            </a:p>
          </p:txBody>
        </p:sp>
      </p:grpSp>
      <p:grpSp>
        <p:nvGrpSpPr>
          <p:cNvPr id="425" name="Can 72"/>
          <p:cNvGrpSpPr/>
          <p:nvPr/>
        </p:nvGrpSpPr>
        <p:grpSpPr>
          <a:xfrm>
            <a:off x="3714041" y="3549222"/>
            <a:ext cx="1722693" cy="1729466"/>
            <a:chOff x="-1" y="-1"/>
            <a:chExt cx="1722691" cy="1729464"/>
          </a:xfrm>
        </p:grpSpPr>
        <p:grpSp>
          <p:nvGrpSpPr>
            <p:cNvPr id="423" name="Group"/>
            <p:cNvGrpSpPr/>
            <p:nvPr/>
          </p:nvGrpSpPr>
          <p:grpSpPr>
            <a:xfrm>
              <a:off x="-2" y="-2"/>
              <a:ext cx="1722693" cy="1729466"/>
              <a:chOff x="0" y="0"/>
              <a:chExt cx="1722691" cy="1729464"/>
            </a:xfrm>
          </p:grpSpPr>
          <p:sp>
            <p:nvSpPr>
              <p:cNvPr id="420" name="Shape"/>
              <p:cNvSpPr/>
              <p:nvPr/>
            </p:nvSpPr>
            <p:spPr>
              <a:xfrm>
                <a:off x="0" y="0"/>
                <a:ext cx="1722691" cy="1729465"/>
              </a:xfrm>
              <a:custGeom>
                <a:avLst/>
                <a:gdLst/>
                <a:ahLst/>
                <a:cxnLst>
                  <a:cxn ang="0">
                    <a:pos x="wd2" y="hd2"/>
                  </a:cxn>
                  <a:cxn ang="5400000">
                    <a:pos x="wd2" y="hd2"/>
                  </a:cxn>
                  <a:cxn ang="10800000">
                    <a:pos x="wd2" y="hd2"/>
                  </a:cxn>
                  <a:cxn ang="16200000">
                    <a:pos x="wd2" y="hd2"/>
                  </a:cxn>
                </a:cxnLst>
                <a:rect l="0" t="0" r="r" b="b"/>
                <a:pathLst>
                  <a:path w="21600" h="21600" extrusionOk="0">
                    <a:moveTo>
                      <a:pt x="0" y="2688"/>
                    </a:moveTo>
                    <a:cubicBezTo>
                      <a:pt x="0" y="1204"/>
                      <a:pt x="4835" y="0"/>
                      <a:pt x="10800" y="0"/>
                    </a:cubicBezTo>
                    <a:cubicBezTo>
                      <a:pt x="16765" y="0"/>
                      <a:pt x="21600" y="1204"/>
                      <a:pt x="21600" y="2688"/>
                    </a:cubicBezTo>
                    <a:lnTo>
                      <a:pt x="21600" y="18912"/>
                    </a:lnTo>
                    <a:cubicBezTo>
                      <a:pt x="21600" y="20396"/>
                      <a:pt x="16765" y="21600"/>
                      <a:pt x="10800" y="21600"/>
                    </a:cubicBezTo>
                    <a:cubicBezTo>
                      <a:pt x="4835" y="21600"/>
                      <a:pt x="0" y="20396"/>
                      <a:pt x="0" y="18912"/>
                    </a:cubicBezTo>
                    <a:close/>
                  </a:path>
                </a:pathLst>
              </a:custGeom>
              <a:gradFill flip="none" rotWithShape="1">
                <a:gsLst>
                  <a:gs pos="0">
                    <a:srgbClr val="9BC1FF"/>
                  </a:gs>
                  <a:gs pos="100000">
                    <a:srgbClr val="3F80CD"/>
                  </a:gs>
                </a:gsLst>
                <a:lin ang="5400000" scaled="0"/>
              </a:gradFill>
              <a:ln w="12700" cap="flat">
                <a:noFill/>
                <a:miter lim="400000"/>
              </a:ln>
              <a:effectLst>
                <a:outerShdw blurRad="50800" dist="25400" dir="5400000" rotWithShape="0">
                  <a:srgbClr val="808080">
                    <a:alpha val="34999"/>
                  </a:srgbClr>
                </a:outerShdw>
              </a:effectLst>
            </p:spPr>
            <p:txBody>
              <a:bodyPr wrap="square" lIns="50800" tIns="50800" rIns="50800" bIns="50800" numCol="1" anchor="ctr">
                <a:noAutofit/>
              </a:bodyPr>
              <a:lstStyle/>
              <a:p>
                <a:pPr defTabSz="1300480">
                  <a:defRPr sz="3400">
                    <a:latin typeface="Calibri"/>
                    <a:ea typeface="Calibri"/>
                    <a:cs typeface="Calibri"/>
                    <a:sym typeface="Calibri"/>
                  </a:defRPr>
                </a:pPr>
                <a:endParaRPr/>
              </a:p>
            </p:txBody>
          </p:sp>
          <p:sp>
            <p:nvSpPr>
              <p:cNvPr id="421" name="Oval"/>
              <p:cNvSpPr/>
              <p:nvPr/>
            </p:nvSpPr>
            <p:spPr>
              <a:xfrm>
                <a:off x="-1" y="-1"/>
                <a:ext cx="1722693" cy="430521"/>
              </a:xfrm>
              <a:prstGeom prst="ellipse">
                <a:avLst/>
              </a:prstGeom>
              <a:solidFill>
                <a:srgbClr val="FFFFFF">
                  <a:alpha val="40000"/>
                </a:srgbClr>
              </a:solidFill>
              <a:ln w="12700" cap="flat">
                <a:noFill/>
                <a:miter lim="400000"/>
              </a:ln>
              <a:effectLst/>
            </p:spPr>
            <p:txBody>
              <a:bodyPr wrap="square" lIns="50800" tIns="50800" rIns="50800" bIns="50800" numCol="1" anchor="ctr">
                <a:noAutofit/>
              </a:bodyPr>
              <a:lstStyle/>
              <a:p>
                <a:pPr defTabSz="1300480">
                  <a:defRPr sz="3400">
                    <a:latin typeface="Calibri"/>
                    <a:ea typeface="Calibri"/>
                    <a:cs typeface="Calibri"/>
                    <a:sym typeface="Calibri"/>
                  </a:defRPr>
                </a:pPr>
                <a:endParaRPr/>
              </a:p>
            </p:txBody>
          </p:sp>
          <p:sp>
            <p:nvSpPr>
              <p:cNvPr id="422" name="Line"/>
              <p:cNvSpPr/>
              <p:nvPr/>
            </p:nvSpPr>
            <p:spPr>
              <a:xfrm>
                <a:off x="0" y="0"/>
                <a:ext cx="1722691" cy="1729465"/>
              </a:xfrm>
              <a:custGeom>
                <a:avLst/>
                <a:gdLst/>
                <a:ahLst/>
                <a:cxnLst>
                  <a:cxn ang="0">
                    <a:pos x="wd2" y="hd2"/>
                  </a:cxn>
                  <a:cxn ang="5400000">
                    <a:pos x="wd2" y="hd2"/>
                  </a:cxn>
                  <a:cxn ang="10800000">
                    <a:pos x="wd2" y="hd2"/>
                  </a:cxn>
                  <a:cxn ang="16200000">
                    <a:pos x="wd2" y="hd2"/>
                  </a:cxn>
                </a:cxnLst>
                <a:rect l="0" t="0" r="r" b="b"/>
                <a:pathLst>
                  <a:path w="21600" h="21600" extrusionOk="0">
                    <a:moveTo>
                      <a:pt x="21600" y="2688"/>
                    </a:moveTo>
                    <a:cubicBezTo>
                      <a:pt x="21600" y="4173"/>
                      <a:pt x="16765" y="5377"/>
                      <a:pt x="10800" y="5377"/>
                    </a:cubicBezTo>
                    <a:cubicBezTo>
                      <a:pt x="4835" y="5377"/>
                      <a:pt x="0" y="4173"/>
                      <a:pt x="0" y="2688"/>
                    </a:cubicBezTo>
                    <a:cubicBezTo>
                      <a:pt x="0" y="1204"/>
                      <a:pt x="4835" y="0"/>
                      <a:pt x="10800" y="0"/>
                    </a:cubicBezTo>
                    <a:cubicBezTo>
                      <a:pt x="16765" y="0"/>
                      <a:pt x="21600" y="1204"/>
                      <a:pt x="21600" y="2688"/>
                    </a:cubicBezTo>
                    <a:lnTo>
                      <a:pt x="21600" y="18912"/>
                    </a:lnTo>
                    <a:cubicBezTo>
                      <a:pt x="21600" y="20396"/>
                      <a:pt x="16765" y="21600"/>
                      <a:pt x="10800" y="21600"/>
                    </a:cubicBezTo>
                    <a:cubicBezTo>
                      <a:pt x="4835" y="21600"/>
                      <a:pt x="0" y="20396"/>
                      <a:pt x="0" y="18912"/>
                    </a:cubicBezTo>
                    <a:lnTo>
                      <a:pt x="0" y="2688"/>
                    </a:lnTo>
                  </a:path>
                </a:pathLst>
              </a:custGeom>
              <a:noFill/>
              <a:ln w="12700" cap="flat">
                <a:solidFill>
                  <a:srgbClr val="4A7EBB"/>
                </a:solidFill>
                <a:prstDash val="solid"/>
                <a:round/>
              </a:ln>
              <a:effectLst/>
            </p:spPr>
            <p:txBody>
              <a:bodyPr wrap="square" lIns="50800" tIns="50800" rIns="50800" bIns="50800" numCol="1" anchor="ctr">
                <a:noAutofit/>
              </a:bodyPr>
              <a:lstStyle/>
              <a:p>
                <a:pPr defTabSz="1300480">
                  <a:defRPr sz="3400">
                    <a:latin typeface="Calibri"/>
                    <a:ea typeface="Calibri"/>
                    <a:cs typeface="Calibri"/>
                    <a:sym typeface="Calibri"/>
                  </a:defRPr>
                </a:pPr>
                <a:endParaRPr/>
              </a:p>
            </p:txBody>
          </p:sp>
        </p:grpSp>
        <p:sp>
          <p:nvSpPr>
            <p:cNvPr id="424" name="SAM – Storage Drive"/>
            <p:cNvSpPr txBox="1"/>
            <p:nvPr/>
          </p:nvSpPr>
          <p:spPr>
            <a:xfrm>
              <a:off x="65024" y="349005"/>
              <a:ext cx="1592640" cy="12467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p>
              <a:pPr defTabSz="1300480">
                <a:defRPr>
                  <a:solidFill>
                    <a:srgbClr val="FFFFFF"/>
                  </a:solidFill>
                  <a:latin typeface="Calibri"/>
                  <a:ea typeface="Calibri"/>
                  <a:cs typeface="Calibri"/>
                  <a:sym typeface="Calibri"/>
                </a:defRPr>
              </a:pPr>
              <a:r>
                <a:t>SAM </a:t>
              </a:r>
              <a:r>
                <a:rPr>
                  <a:latin typeface="Mangal"/>
                  <a:ea typeface="Mangal"/>
                  <a:cs typeface="Mangal"/>
                  <a:sym typeface="Mangal"/>
                </a:rPr>
                <a:t>–</a:t>
              </a:r>
              <a:r>
                <a:t> Storage Drive</a:t>
              </a:r>
            </a:p>
          </p:txBody>
        </p:sp>
      </p:grpSp>
      <p:sp>
        <p:nvSpPr>
          <p:cNvPr id="426" name="Straight Connector 74"/>
          <p:cNvSpPr/>
          <p:nvPr/>
        </p:nvSpPr>
        <p:spPr>
          <a:xfrm>
            <a:off x="6888481" y="2205847"/>
            <a:ext cx="31609" cy="6594973"/>
          </a:xfrm>
          <a:prstGeom prst="line">
            <a:avLst/>
          </a:prstGeom>
          <a:ln w="25400">
            <a:solidFill>
              <a:srgbClr val="4F81BD"/>
            </a:solidFill>
          </a:ln>
          <a:effectLst>
            <a:outerShdw blurRad="50800" dist="25400" dir="5400000" rotWithShape="0">
              <a:srgbClr val="808080">
                <a:alpha val="37999"/>
              </a:srgbClr>
            </a:outerShdw>
          </a:effectLst>
        </p:spPr>
        <p:txBody>
          <a:bodyPr lIns="45718" tIns="45718" rIns="45718" bIns="45718"/>
          <a:lstStyle/>
          <a:p>
            <a:endParaRPr/>
          </a:p>
        </p:txBody>
      </p:sp>
      <p:grpSp>
        <p:nvGrpSpPr>
          <p:cNvPr id="432" name="Can 75"/>
          <p:cNvGrpSpPr/>
          <p:nvPr/>
        </p:nvGrpSpPr>
        <p:grpSpPr>
          <a:xfrm>
            <a:off x="8306356" y="6574644"/>
            <a:ext cx="1985271" cy="1729466"/>
            <a:chOff x="-1" y="-1"/>
            <a:chExt cx="1985269" cy="1729464"/>
          </a:xfrm>
        </p:grpSpPr>
        <p:grpSp>
          <p:nvGrpSpPr>
            <p:cNvPr id="430" name="Group"/>
            <p:cNvGrpSpPr/>
            <p:nvPr/>
          </p:nvGrpSpPr>
          <p:grpSpPr>
            <a:xfrm>
              <a:off x="-2" y="-2"/>
              <a:ext cx="1985270" cy="1729466"/>
              <a:chOff x="0" y="-1"/>
              <a:chExt cx="1985269" cy="1729465"/>
            </a:xfrm>
          </p:grpSpPr>
          <p:sp>
            <p:nvSpPr>
              <p:cNvPr id="427" name="Shape"/>
              <p:cNvSpPr/>
              <p:nvPr/>
            </p:nvSpPr>
            <p:spPr>
              <a:xfrm>
                <a:off x="-1" y="0"/>
                <a:ext cx="1985269" cy="1729465"/>
              </a:xfrm>
              <a:custGeom>
                <a:avLst/>
                <a:gdLst/>
                <a:ahLst/>
                <a:cxnLst>
                  <a:cxn ang="0">
                    <a:pos x="wd2" y="hd2"/>
                  </a:cxn>
                  <a:cxn ang="5400000">
                    <a:pos x="wd2" y="hd2"/>
                  </a:cxn>
                  <a:cxn ang="10800000">
                    <a:pos x="wd2" y="hd2"/>
                  </a:cxn>
                  <a:cxn ang="16200000">
                    <a:pos x="wd2" y="hd2"/>
                  </a:cxn>
                </a:cxnLst>
                <a:rect l="0" t="0" r="r" b="b"/>
                <a:pathLst>
                  <a:path w="21600" h="21600" extrusionOk="0">
                    <a:moveTo>
                      <a:pt x="0" y="2699"/>
                    </a:moveTo>
                    <a:cubicBezTo>
                      <a:pt x="0" y="1208"/>
                      <a:pt x="4835" y="0"/>
                      <a:pt x="10800" y="0"/>
                    </a:cubicBezTo>
                    <a:cubicBezTo>
                      <a:pt x="16765" y="0"/>
                      <a:pt x="21600" y="1208"/>
                      <a:pt x="21600" y="2699"/>
                    </a:cubicBezTo>
                    <a:lnTo>
                      <a:pt x="21600" y="18901"/>
                    </a:lnTo>
                    <a:cubicBezTo>
                      <a:pt x="21600" y="20392"/>
                      <a:pt x="16765" y="21600"/>
                      <a:pt x="10800" y="21600"/>
                    </a:cubicBezTo>
                    <a:cubicBezTo>
                      <a:pt x="4835" y="21600"/>
                      <a:pt x="0" y="20392"/>
                      <a:pt x="0" y="18901"/>
                    </a:cubicBezTo>
                    <a:close/>
                  </a:path>
                </a:pathLst>
              </a:custGeom>
              <a:gradFill flip="none" rotWithShape="1">
                <a:gsLst>
                  <a:gs pos="0">
                    <a:srgbClr val="9BC1FF"/>
                  </a:gs>
                  <a:gs pos="100000">
                    <a:srgbClr val="3F80CD"/>
                  </a:gs>
                </a:gsLst>
                <a:lin ang="5400000" scaled="0"/>
              </a:gradFill>
              <a:ln w="12700" cap="flat">
                <a:noFill/>
                <a:miter lim="400000"/>
              </a:ln>
              <a:effectLst>
                <a:outerShdw blurRad="50800" dist="25400" dir="5400000" rotWithShape="0">
                  <a:srgbClr val="808080">
                    <a:alpha val="34999"/>
                  </a:srgbClr>
                </a:outerShdw>
              </a:effectLst>
            </p:spPr>
            <p:txBody>
              <a:bodyPr wrap="square" lIns="50800" tIns="50800" rIns="50800" bIns="50800" numCol="1" anchor="ctr">
                <a:noAutofit/>
              </a:bodyPr>
              <a:lstStyle/>
              <a:p>
                <a:pPr defTabSz="1300480">
                  <a:defRPr>
                    <a:latin typeface="Arial"/>
                    <a:ea typeface="Arial"/>
                    <a:cs typeface="Arial"/>
                    <a:sym typeface="Arial"/>
                  </a:defRPr>
                </a:pPr>
                <a:endParaRPr/>
              </a:p>
            </p:txBody>
          </p:sp>
          <p:sp>
            <p:nvSpPr>
              <p:cNvPr id="428" name="Oval"/>
              <p:cNvSpPr/>
              <p:nvPr/>
            </p:nvSpPr>
            <p:spPr>
              <a:xfrm>
                <a:off x="2" y="-2"/>
                <a:ext cx="1985267" cy="432213"/>
              </a:xfrm>
              <a:prstGeom prst="ellipse">
                <a:avLst/>
              </a:prstGeom>
              <a:solidFill>
                <a:srgbClr val="FFFFFF">
                  <a:alpha val="40000"/>
                </a:srgbClr>
              </a:solidFill>
              <a:ln w="12700" cap="flat">
                <a:noFill/>
                <a:miter lim="400000"/>
              </a:ln>
              <a:effectLst/>
            </p:spPr>
            <p:txBody>
              <a:bodyPr wrap="square" lIns="50800" tIns="50800" rIns="50800" bIns="50800" numCol="1" anchor="ctr">
                <a:noAutofit/>
              </a:bodyPr>
              <a:lstStyle/>
              <a:p>
                <a:pPr defTabSz="1300480">
                  <a:defRPr>
                    <a:latin typeface="Arial"/>
                    <a:ea typeface="Arial"/>
                    <a:cs typeface="Arial"/>
                    <a:sym typeface="Arial"/>
                  </a:defRPr>
                </a:pPr>
                <a:endParaRPr/>
              </a:p>
            </p:txBody>
          </p:sp>
          <p:sp>
            <p:nvSpPr>
              <p:cNvPr id="429" name="Line"/>
              <p:cNvSpPr/>
              <p:nvPr/>
            </p:nvSpPr>
            <p:spPr>
              <a:xfrm>
                <a:off x="0" y="0"/>
                <a:ext cx="1985267" cy="1729465"/>
              </a:xfrm>
              <a:custGeom>
                <a:avLst/>
                <a:gdLst/>
                <a:ahLst/>
                <a:cxnLst>
                  <a:cxn ang="0">
                    <a:pos x="wd2" y="hd2"/>
                  </a:cxn>
                  <a:cxn ang="5400000">
                    <a:pos x="wd2" y="hd2"/>
                  </a:cxn>
                  <a:cxn ang="10800000">
                    <a:pos x="wd2" y="hd2"/>
                  </a:cxn>
                  <a:cxn ang="16200000">
                    <a:pos x="wd2" y="hd2"/>
                  </a:cxn>
                </a:cxnLst>
                <a:rect l="0" t="0" r="r" b="b"/>
                <a:pathLst>
                  <a:path w="21600" h="21600" extrusionOk="0">
                    <a:moveTo>
                      <a:pt x="21600" y="2699"/>
                    </a:moveTo>
                    <a:cubicBezTo>
                      <a:pt x="21600" y="4190"/>
                      <a:pt x="16765" y="5398"/>
                      <a:pt x="10800" y="5398"/>
                    </a:cubicBezTo>
                    <a:cubicBezTo>
                      <a:pt x="4835" y="5398"/>
                      <a:pt x="0" y="4190"/>
                      <a:pt x="0" y="2699"/>
                    </a:cubicBezTo>
                    <a:cubicBezTo>
                      <a:pt x="0" y="1208"/>
                      <a:pt x="4835" y="0"/>
                      <a:pt x="10800" y="0"/>
                    </a:cubicBezTo>
                    <a:cubicBezTo>
                      <a:pt x="16765" y="0"/>
                      <a:pt x="21600" y="1208"/>
                      <a:pt x="21600" y="2699"/>
                    </a:cubicBezTo>
                    <a:lnTo>
                      <a:pt x="21600" y="18901"/>
                    </a:lnTo>
                    <a:cubicBezTo>
                      <a:pt x="21600" y="20392"/>
                      <a:pt x="16765" y="21600"/>
                      <a:pt x="10800" y="21600"/>
                    </a:cubicBezTo>
                    <a:cubicBezTo>
                      <a:pt x="4835" y="21600"/>
                      <a:pt x="0" y="20392"/>
                      <a:pt x="0" y="18901"/>
                    </a:cubicBezTo>
                    <a:lnTo>
                      <a:pt x="0" y="2699"/>
                    </a:lnTo>
                  </a:path>
                </a:pathLst>
              </a:custGeom>
              <a:noFill/>
              <a:ln w="12700" cap="flat">
                <a:solidFill>
                  <a:srgbClr val="4A7EBB"/>
                </a:solidFill>
                <a:prstDash val="solid"/>
                <a:round/>
              </a:ln>
              <a:effectLst/>
            </p:spPr>
            <p:txBody>
              <a:bodyPr wrap="square" lIns="50800" tIns="50800" rIns="50800" bIns="50800" numCol="1" anchor="ctr">
                <a:noAutofit/>
              </a:bodyPr>
              <a:lstStyle/>
              <a:p>
                <a:pPr defTabSz="1300480">
                  <a:defRPr>
                    <a:latin typeface="Arial"/>
                    <a:ea typeface="Arial"/>
                    <a:cs typeface="Arial"/>
                    <a:sym typeface="Arial"/>
                  </a:defRPr>
                </a:pPr>
                <a:endParaRPr/>
              </a:p>
            </p:txBody>
          </p:sp>
        </p:grpSp>
        <p:sp>
          <p:nvSpPr>
            <p:cNvPr id="431" name="KHEIRON"/>
            <p:cNvSpPr txBox="1"/>
            <p:nvPr/>
          </p:nvSpPr>
          <p:spPr>
            <a:xfrm>
              <a:off x="65026" y="734944"/>
              <a:ext cx="1855214" cy="4756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defTabSz="1300480">
                <a:defRPr>
                  <a:solidFill>
                    <a:srgbClr val="FFFFFF"/>
                  </a:solidFill>
                  <a:latin typeface="Arial"/>
                  <a:ea typeface="Arial"/>
                  <a:cs typeface="Arial"/>
                  <a:sym typeface="Arial"/>
                </a:defRPr>
              </a:lvl1pPr>
            </a:lstStyle>
            <a:p>
              <a:r>
                <a:t>KHEIRON</a:t>
              </a:r>
            </a:p>
          </p:txBody>
        </p:sp>
      </p:grpSp>
      <p:grpSp>
        <p:nvGrpSpPr>
          <p:cNvPr id="438" name="Can 76"/>
          <p:cNvGrpSpPr/>
          <p:nvPr/>
        </p:nvGrpSpPr>
        <p:grpSpPr>
          <a:xfrm>
            <a:off x="7493557" y="3318929"/>
            <a:ext cx="3291854" cy="2142640"/>
            <a:chOff x="-1" y="-1"/>
            <a:chExt cx="3291852" cy="2142638"/>
          </a:xfrm>
        </p:grpSpPr>
        <p:grpSp>
          <p:nvGrpSpPr>
            <p:cNvPr id="436" name="Group"/>
            <p:cNvGrpSpPr/>
            <p:nvPr/>
          </p:nvGrpSpPr>
          <p:grpSpPr>
            <a:xfrm>
              <a:off x="-2" y="-2"/>
              <a:ext cx="3291854" cy="2142640"/>
              <a:chOff x="0" y="0"/>
              <a:chExt cx="3291853" cy="2142639"/>
            </a:xfrm>
          </p:grpSpPr>
          <p:sp>
            <p:nvSpPr>
              <p:cNvPr id="433" name="Shape"/>
              <p:cNvSpPr/>
              <p:nvPr/>
            </p:nvSpPr>
            <p:spPr>
              <a:xfrm>
                <a:off x="-1" y="0"/>
                <a:ext cx="3291854" cy="2142639"/>
              </a:xfrm>
              <a:custGeom>
                <a:avLst/>
                <a:gdLst/>
                <a:ahLst/>
                <a:cxnLst>
                  <a:cxn ang="0">
                    <a:pos x="wd2" y="hd2"/>
                  </a:cxn>
                  <a:cxn ang="5400000">
                    <a:pos x="wd2" y="hd2"/>
                  </a:cxn>
                  <a:cxn ang="10800000">
                    <a:pos x="wd2" y="hd2"/>
                  </a:cxn>
                  <a:cxn ang="16200000">
                    <a:pos x="wd2" y="hd2"/>
                  </a:cxn>
                </a:cxnLst>
                <a:rect l="0" t="0"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gradFill flip="none" rotWithShape="1">
                <a:gsLst>
                  <a:gs pos="0">
                    <a:srgbClr val="9BC1FF"/>
                  </a:gs>
                  <a:gs pos="100000">
                    <a:srgbClr val="3F80CD"/>
                  </a:gs>
                </a:gsLst>
                <a:lin ang="5400000" scaled="0"/>
              </a:gradFill>
              <a:ln w="12700" cap="flat">
                <a:noFill/>
                <a:miter lim="400000"/>
              </a:ln>
              <a:effectLst>
                <a:outerShdw blurRad="50800" dist="25400" dir="5400000" rotWithShape="0">
                  <a:srgbClr val="808080">
                    <a:alpha val="34999"/>
                  </a:srgbClr>
                </a:outerShdw>
              </a:effectLst>
            </p:spPr>
            <p:txBody>
              <a:bodyPr wrap="square" lIns="50800" tIns="50800" rIns="50800" bIns="50800" numCol="1" anchor="ctr">
                <a:noAutofit/>
              </a:bodyPr>
              <a:lstStyle/>
              <a:p>
                <a:pPr defTabSz="1300480">
                  <a:defRPr>
                    <a:latin typeface="Arial"/>
                    <a:ea typeface="Arial"/>
                    <a:cs typeface="Arial"/>
                    <a:sym typeface="Arial"/>
                  </a:defRPr>
                </a:pPr>
                <a:endParaRPr/>
              </a:p>
            </p:txBody>
          </p:sp>
          <p:sp>
            <p:nvSpPr>
              <p:cNvPr id="434" name="Oval"/>
              <p:cNvSpPr/>
              <p:nvPr/>
            </p:nvSpPr>
            <p:spPr>
              <a:xfrm>
                <a:off x="1" y="-1"/>
                <a:ext cx="3291852" cy="535663"/>
              </a:xfrm>
              <a:prstGeom prst="ellipse">
                <a:avLst/>
              </a:prstGeom>
              <a:solidFill>
                <a:srgbClr val="FFFFFF">
                  <a:alpha val="40000"/>
                </a:srgbClr>
              </a:solidFill>
              <a:ln w="12700" cap="flat">
                <a:noFill/>
                <a:miter lim="400000"/>
              </a:ln>
              <a:effectLst/>
            </p:spPr>
            <p:txBody>
              <a:bodyPr wrap="square" lIns="50800" tIns="50800" rIns="50800" bIns="50800" numCol="1" anchor="ctr">
                <a:noAutofit/>
              </a:bodyPr>
              <a:lstStyle/>
              <a:p>
                <a:pPr defTabSz="1300480">
                  <a:defRPr>
                    <a:latin typeface="Arial"/>
                    <a:ea typeface="Arial"/>
                    <a:cs typeface="Arial"/>
                    <a:sym typeface="Arial"/>
                  </a:defRPr>
                </a:pPr>
                <a:endParaRPr/>
              </a:p>
            </p:txBody>
          </p:sp>
          <p:sp>
            <p:nvSpPr>
              <p:cNvPr id="435" name="Line"/>
              <p:cNvSpPr/>
              <p:nvPr/>
            </p:nvSpPr>
            <p:spPr>
              <a:xfrm>
                <a:off x="-1" y="0"/>
                <a:ext cx="3291852" cy="2142639"/>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12700" cap="flat">
                <a:solidFill>
                  <a:srgbClr val="4A7EBB"/>
                </a:solidFill>
                <a:prstDash val="solid"/>
                <a:round/>
              </a:ln>
              <a:effectLst/>
            </p:spPr>
            <p:txBody>
              <a:bodyPr wrap="square" lIns="50800" tIns="50800" rIns="50800" bIns="50800" numCol="1" anchor="ctr">
                <a:noAutofit/>
              </a:bodyPr>
              <a:lstStyle/>
              <a:p>
                <a:pPr defTabSz="1300480">
                  <a:defRPr>
                    <a:latin typeface="Arial"/>
                    <a:ea typeface="Arial"/>
                    <a:cs typeface="Arial"/>
                    <a:sym typeface="Arial"/>
                  </a:defRPr>
                </a:pPr>
                <a:endParaRPr/>
              </a:p>
            </p:txBody>
          </p:sp>
        </p:grpSp>
        <p:sp>
          <p:nvSpPr>
            <p:cNvPr id="437" name="SAFE HAVEN WORKSPACE"/>
            <p:cNvSpPr txBox="1"/>
            <p:nvPr/>
          </p:nvSpPr>
          <p:spPr>
            <a:xfrm>
              <a:off x="65025" y="789592"/>
              <a:ext cx="3161798" cy="8312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defTabSz="1300480">
                <a:defRPr>
                  <a:solidFill>
                    <a:srgbClr val="FFFFFF"/>
                  </a:solidFill>
                  <a:latin typeface="Arial"/>
                  <a:ea typeface="Arial"/>
                  <a:cs typeface="Arial"/>
                  <a:sym typeface="Arial"/>
                </a:defRPr>
              </a:lvl1pPr>
            </a:lstStyle>
            <a:p>
              <a:r>
                <a:t>SAFE HAVEN WORKSPACE</a:t>
              </a:r>
            </a:p>
          </p:txBody>
        </p:sp>
      </p:grpSp>
      <p:grpSp>
        <p:nvGrpSpPr>
          <p:cNvPr id="444" name="Can 78"/>
          <p:cNvGrpSpPr/>
          <p:nvPr/>
        </p:nvGrpSpPr>
        <p:grpSpPr>
          <a:xfrm>
            <a:off x="3714042" y="6003426"/>
            <a:ext cx="2239723" cy="1729467"/>
            <a:chOff x="0" y="-1"/>
            <a:chExt cx="2239722" cy="1729465"/>
          </a:xfrm>
        </p:grpSpPr>
        <p:grpSp>
          <p:nvGrpSpPr>
            <p:cNvPr id="442" name="Group"/>
            <p:cNvGrpSpPr/>
            <p:nvPr/>
          </p:nvGrpSpPr>
          <p:grpSpPr>
            <a:xfrm>
              <a:off x="-1" y="-2"/>
              <a:ext cx="2239723" cy="1729467"/>
              <a:chOff x="0" y="0"/>
              <a:chExt cx="2239722" cy="1729465"/>
            </a:xfrm>
          </p:grpSpPr>
          <p:sp>
            <p:nvSpPr>
              <p:cNvPr id="439" name="Shape"/>
              <p:cNvSpPr/>
              <p:nvPr/>
            </p:nvSpPr>
            <p:spPr>
              <a:xfrm>
                <a:off x="0" y="0"/>
                <a:ext cx="2239723" cy="1729466"/>
              </a:xfrm>
              <a:custGeom>
                <a:avLst/>
                <a:gdLst/>
                <a:ahLst/>
                <a:cxnLst>
                  <a:cxn ang="0">
                    <a:pos x="wd2" y="hd2"/>
                  </a:cxn>
                  <a:cxn ang="5400000">
                    <a:pos x="wd2" y="hd2"/>
                  </a:cxn>
                  <a:cxn ang="10800000">
                    <a:pos x="wd2" y="hd2"/>
                  </a:cxn>
                  <a:cxn ang="16200000">
                    <a:pos x="wd2" y="hd2"/>
                  </a:cxn>
                </a:cxnLst>
                <a:rect l="0" t="0" r="r" b="b"/>
                <a:pathLst>
                  <a:path w="21600" h="21600" extrusionOk="0">
                    <a:moveTo>
                      <a:pt x="0" y="2700"/>
                    </a:move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close/>
                  </a:path>
                </a:pathLst>
              </a:custGeom>
              <a:gradFill flip="none" rotWithShape="1">
                <a:gsLst>
                  <a:gs pos="0">
                    <a:srgbClr val="9BC1FF"/>
                  </a:gs>
                  <a:gs pos="100000">
                    <a:srgbClr val="3F80CD"/>
                  </a:gs>
                </a:gsLst>
                <a:lin ang="5400000" scaled="0"/>
              </a:gradFill>
              <a:ln w="12700" cap="flat">
                <a:noFill/>
                <a:miter lim="400000"/>
              </a:ln>
              <a:effectLst>
                <a:outerShdw blurRad="50800" dist="25400" dir="5400000" rotWithShape="0">
                  <a:srgbClr val="808080">
                    <a:alpha val="34999"/>
                  </a:srgbClr>
                </a:outerShdw>
              </a:effectLst>
            </p:spPr>
            <p:txBody>
              <a:bodyPr wrap="square" lIns="50800" tIns="50800" rIns="50800" bIns="50800" numCol="1" anchor="ctr">
                <a:noAutofit/>
              </a:bodyPr>
              <a:lstStyle/>
              <a:p>
                <a:pPr defTabSz="1300480">
                  <a:defRPr>
                    <a:solidFill>
                      <a:srgbClr val="FFFFFF"/>
                    </a:solidFill>
                    <a:latin typeface="Arial"/>
                    <a:ea typeface="Arial"/>
                    <a:cs typeface="Arial"/>
                    <a:sym typeface="Arial"/>
                  </a:defRPr>
                </a:pPr>
                <a:endParaRPr/>
              </a:p>
            </p:txBody>
          </p:sp>
          <p:sp>
            <p:nvSpPr>
              <p:cNvPr id="440" name="Oval"/>
              <p:cNvSpPr/>
              <p:nvPr/>
            </p:nvSpPr>
            <p:spPr>
              <a:xfrm>
                <a:off x="0" y="-1"/>
                <a:ext cx="2239723" cy="432369"/>
              </a:xfrm>
              <a:prstGeom prst="ellipse">
                <a:avLst/>
              </a:prstGeom>
              <a:solidFill>
                <a:srgbClr val="FFFFFF">
                  <a:alpha val="40000"/>
                </a:srgbClr>
              </a:solidFill>
              <a:ln w="12700" cap="flat">
                <a:noFill/>
                <a:miter lim="400000"/>
              </a:ln>
              <a:effectLst/>
            </p:spPr>
            <p:txBody>
              <a:bodyPr wrap="square" lIns="50800" tIns="50800" rIns="50800" bIns="50800" numCol="1" anchor="ctr">
                <a:noAutofit/>
              </a:bodyPr>
              <a:lstStyle/>
              <a:p>
                <a:pPr defTabSz="1300480">
                  <a:defRPr>
                    <a:solidFill>
                      <a:srgbClr val="FFFFFF"/>
                    </a:solidFill>
                    <a:latin typeface="Arial"/>
                    <a:ea typeface="Arial"/>
                    <a:cs typeface="Arial"/>
                    <a:sym typeface="Arial"/>
                  </a:defRPr>
                </a:pPr>
                <a:endParaRPr/>
              </a:p>
            </p:txBody>
          </p:sp>
          <p:sp>
            <p:nvSpPr>
              <p:cNvPr id="441" name="Line"/>
              <p:cNvSpPr/>
              <p:nvPr/>
            </p:nvSpPr>
            <p:spPr>
              <a:xfrm>
                <a:off x="0" y="0"/>
                <a:ext cx="2239723" cy="1729466"/>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1600" y="4191"/>
                      <a:pt x="16765" y="5400"/>
                      <a:pt x="10800" y="5400"/>
                    </a:cubicBezTo>
                    <a:cubicBezTo>
                      <a:pt x="4835" y="5400"/>
                      <a:pt x="0" y="4191"/>
                      <a:pt x="0" y="2700"/>
                    </a:cubicBezTo>
                    <a:cubicBezTo>
                      <a:pt x="0" y="1209"/>
                      <a:pt x="4835" y="0"/>
                      <a:pt x="10800" y="0"/>
                    </a:cubicBezTo>
                    <a:cubicBezTo>
                      <a:pt x="16765" y="0"/>
                      <a:pt x="21600" y="1209"/>
                      <a:pt x="21600" y="2700"/>
                    </a:cubicBezTo>
                    <a:lnTo>
                      <a:pt x="21600" y="18900"/>
                    </a:lnTo>
                    <a:cubicBezTo>
                      <a:pt x="21600" y="20391"/>
                      <a:pt x="16765" y="21600"/>
                      <a:pt x="10800" y="21600"/>
                    </a:cubicBezTo>
                    <a:cubicBezTo>
                      <a:pt x="4835" y="21600"/>
                      <a:pt x="0" y="20391"/>
                      <a:pt x="0" y="18900"/>
                    </a:cubicBezTo>
                    <a:lnTo>
                      <a:pt x="0" y="2700"/>
                    </a:lnTo>
                  </a:path>
                </a:pathLst>
              </a:custGeom>
              <a:noFill/>
              <a:ln w="12700" cap="flat">
                <a:solidFill>
                  <a:srgbClr val="4A7EBB"/>
                </a:solidFill>
                <a:prstDash val="solid"/>
                <a:round/>
              </a:ln>
              <a:effectLst/>
            </p:spPr>
            <p:txBody>
              <a:bodyPr wrap="square" lIns="50800" tIns="50800" rIns="50800" bIns="50800" numCol="1" anchor="ctr">
                <a:noAutofit/>
              </a:bodyPr>
              <a:lstStyle/>
              <a:p>
                <a:pPr defTabSz="1300480">
                  <a:defRPr>
                    <a:solidFill>
                      <a:srgbClr val="FFFFFF"/>
                    </a:solidFill>
                    <a:latin typeface="Arial"/>
                    <a:ea typeface="Arial"/>
                    <a:cs typeface="Arial"/>
                    <a:sym typeface="Arial"/>
                  </a:defRPr>
                </a:pPr>
                <a:endParaRPr/>
              </a:p>
            </p:txBody>
          </p:sp>
        </p:grpSp>
        <p:sp>
          <p:nvSpPr>
            <p:cNvPr id="443" name="EDGE Anonymiser"/>
            <p:cNvSpPr txBox="1"/>
            <p:nvPr/>
          </p:nvSpPr>
          <p:spPr>
            <a:xfrm>
              <a:off x="65023" y="557182"/>
              <a:ext cx="2109673" cy="8312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65022" tIns="65022" rIns="65022" bIns="65022" numCol="1" anchor="ctr">
              <a:spAutoFit/>
            </a:bodyPr>
            <a:lstStyle>
              <a:lvl1pPr defTabSz="1300480">
                <a:defRPr>
                  <a:solidFill>
                    <a:srgbClr val="FFFFFF"/>
                  </a:solidFill>
                  <a:latin typeface="Arial"/>
                  <a:ea typeface="Arial"/>
                  <a:cs typeface="Arial"/>
                  <a:sym typeface="Arial"/>
                </a:defRPr>
              </a:lvl1pPr>
            </a:lstStyle>
            <a:p>
              <a:r>
                <a:t>EDGE Anonymiser</a:t>
              </a:r>
            </a:p>
          </p:txBody>
        </p:sp>
      </p:grpSp>
      <p:sp>
        <p:nvSpPr>
          <p:cNvPr id="445" name="TextBox 4"/>
          <p:cNvSpPr txBox="1"/>
          <p:nvPr/>
        </p:nvSpPr>
        <p:spPr>
          <a:xfrm>
            <a:off x="2489877" y="2194559"/>
            <a:ext cx="669447" cy="498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lvl1pPr algn="l" defTabSz="1300480">
              <a:defRPr>
                <a:latin typeface="Calibri"/>
                <a:ea typeface="Calibri"/>
                <a:cs typeface="Calibri"/>
                <a:sym typeface="Calibri"/>
              </a:defRPr>
            </a:lvl1pPr>
          </a:lstStyle>
          <a:p>
            <a:r>
              <a:t>NHS</a:t>
            </a:r>
          </a:p>
        </p:txBody>
      </p:sp>
      <p:sp>
        <p:nvSpPr>
          <p:cNvPr id="446" name="TextBox 10"/>
          <p:cNvSpPr txBox="1"/>
          <p:nvPr/>
        </p:nvSpPr>
        <p:spPr>
          <a:xfrm>
            <a:off x="8014658" y="2278096"/>
            <a:ext cx="2990423" cy="498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2" tIns="65022" rIns="65022" bIns="65022">
            <a:spAutoFit/>
          </a:bodyPr>
          <a:lstStyle>
            <a:lvl1pPr algn="l" defTabSz="1300480">
              <a:defRPr>
                <a:latin typeface="Calibri"/>
                <a:ea typeface="Calibri"/>
                <a:cs typeface="Calibri"/>
                <a:sym typeface="Calibri"/>
              </a:defRPr>
            </a:lvl1pPr>
          </a:lstStyle>
          <a:p>
            <a:r>
              <a:t>University of Aberdeen</a:t>
            </a:r>
          </a:p>
        </p:txBody>
      </p:sp>
      <p:sp>
        <p:nvSpPr>
          <p:cNvPr id="447" name="Straight Arrow Connector 82"/>
          <p:cNvSpPr/>
          <p:nvPr/>
        </p:nvSpPr>
        <p:spPr>
          <a:xfrm flipV="1">
            <a:off x="2625794" y="4599093"/>
            <a:ext cx="796998" cy="419949"/>
          </a:xfrm>
          <a:prstGeom prst="line">
            <a:avLst/>
          </a:prstGeom>
          <a:ln w="25400">
            <a:solidFill>
              <a:srgbClr val="4F81BD"/>
            </a:solidFill>
            <a:tailEnd type="triangle"/>
          </a:ln>
          <a:effectLst>
            <a:outerShdw blurRad="50800" dist="25400" dir="5400000" rotWithShape="0">
              <a:srgbClr val="808080">
                <a:alpha val="37999"/>
              </a:srgbClr>
            </a:outerShdw>
          </a:effectLst>
        </p:spPr>
        <p:txBody>
          <a:bodyPr lIns="45718" tIns="45718" rIns="45718" bIns="45718"/>
          <a:lstStyle/>
          <a:p>
            <a:endParaRPr/>
          </a:p>
        </p:txBody>
      </p:sp>
      <p:sp>
        <p:nvSpPr>
          <p:cNvPr id="448" name="Straight Arrow Connector 83"/>
          <p:cNvSpPr/>
          <p:nvPr/>
        </p:nvSpPr>
        <p:spPr>
          <a:xfrm>
            <a:off x="4682630" y="5461563"/>
            <a:ext cx="11292" cy="419949"/>
          </a:xfrm>
          <a:prstGeom prst="line">
            <a:avLst/>
          </a:prstGeom>
          <a:ln w="25400">
            <a:solidFill>
              <a:srgbClr val="4F81BD"/>
            </a:solidFill>
            <a:tailEnd type="triangle"/>
          </a:ln>
          <a:effectLst>
            <a:outerShdw blurRad="50800" dist="25400" dir="5400000" rotWithShape="0">
              <a:srgbClr val="808080">
                <a:alpha val="37999"/>
              </a:srgbClr>
            </a:outerShdw>
          </a:effectLst>
        </p:spPr>
        <p:txBody>
          <a:bodyPr lIns="45718" tIns="45718" rIns="45718" bIns="45718"/>
          <a:lstStyle/>
          <a:p>
            <a:endParaRPr/>
          </a:p>
        </p:txBody>
      </p:sp>
      <p:sp>
        <p:nvSpPr>
          <p:cNvPr id="449" name="Straight Arrow Connector 84"/>
          <p:cNvSpPr/>
          <p:nvPr/>
        </p:nvSpPr>
        <p:spPr>
          <a:xfrm flipV="1">
            <a:off x="6163733" y="5461563"/>
            <a:ext cx="1250812" cy="1225976"/>
          </a:xfrm>
          <a:prstGeom prst="line">
            <a:avLst/>
          </a:prstGeom>
          <a:ln w="25400">
            <a:solidFill>
              <a:srgbClr val="4F81BD"/>
            </a:solidFill>
            <a:tailEnd type="triangle"/>
          </a:ln>
          <a:effectLst>
            <a:outerShdw blurRad="50800" dist="25400" dir="5400000" rotWithShape="0">
              <a:srgbClr val="808080">
                <a:alpha val="37999"/>
              </a:srgbClr>
            </a:outerShdw>
          </a:effectLst>
        </p:spPr>
        <p:txBody>
          <a:bodyPr lIns="45718" tIns="45718" rIns="45718" bIns="45718"/>
          <a:lstStyle/>
          <a:p>
            <a:endParaRPr/>
          </a:p>
        </p:txBody>
      </p:sp>
      <p:sp>
        <p:nvSpPr>
          <p:cNvPr id="450" name="Straight Arrow Connector 85"/>
          <p:cNvSpPr/>
          <p:nvPr/>
        </p:nvSpPr>
        <p:spPr>
          <a:xfrm flipV="1">
            <a:off x="9114648" y="5619608"/>
            <a:ext cx="3" cy="657015"/>
          </a:xfrm>
          <a:prstGeom prst="line">
            <a:avLst/>
          </a:prstGeom>
          <a:ln w="25400">
            <a:solidFill>
              <a:srgbClr val="4F81BD"/>
            </a:solidFill>
            <a:tailEnd type="triangle"/>
          </a:ln>
          <a:effectLst>
            <a:outerShdw blurRad="50800" dist="25400" dir="5400000" rotWithShape="0">
              <a:srgbClr val="808080">
                <a:alpha val="37999"/>
              </a:srgbClr>
            </a:outerShdw>
          </a:effectLst>
        </p:spPr>
        <p:txBody>
          <a:bodyPr lIns="45718" tIns="45718" rIns="45718" bIns="45718"/>
          <a:lstStyle/>
          <a:p>
            <a:endParaRPr/>
          </a:p>
        </p:txBody>
      </p:sp>
      <p:sp>
        <p:nvSpPr>
          <p:cNvPr id="451" name="Straight Arrow Connector 86"/>
          <p:cNvSpPr/>
          <p:nvPr/>
        </p:nvSpPr>
        <p:spPr>
          <a:xfrm flipH="1">
            <a:off x="6333066" y="5619608"/>
            <a:ext cx="1510455" cy="1501424"/>
          </a:xfrm>
          <a:prstGeom prst="line">
            <a:avLst/>
          </a:prstGeom>
          <a:ln w="25400">
            <a:solidFill>
              <a:srgbClr val="4F81BD"/>
            </a:solidFill>
            <a:tailEnd type="triangle"/>
          </a:ln>
          <a:effectLst>
            <a:outerShdw blurRad="50800" dist="25400" dir="5400000" rotWithShape="0">
              <a:srgbClr val="808080">
                <a:alpha val="37999"/>
              </a:srgbClr>
            </a:outerShdw>
          </a:effectLst>
        </p:spPr>
        <p:txBody>
          <a:bodyPr lIns="45718" tIns="45718" rIns="45718" bIns="45718"/>
          <a:lstStyle/>
          <a:p>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pic>
        <p:nvPicPr>
          <p:cNvPr id="453" name="Google Shape;74;p16" descr="Google Shape;74;p16"/>
          <p:cNvPicPr>
            <a:picLocks noChangeAspect="1"/>
          </p:cNvPicPr>
          <p:nvPr/>
        </p:nvPicPr>
        <p:blipFill>
          <a:blip r:embed="rId3">
            <a:extLst/>
          </a:blip>
          <a:stretch>
            <a:fillRect/>
          </a:stretch>
        </p:blipFill>
        <p:spPr>
          <a:xfrm>
            <a:off x="357716" y="253575"/>
            <a:ext cx="3121058" cy="888817"/>
          </a:xfrm>
          <a:prstGeom prst="rect">
            <a:avLst/>
          </a:prstGeom>
          <a:ln w="12700">
            <a:miter lim="400000"/>
          </a:ln>
          <a:effectLst>
            <a:outerShdw blurRad="342900" dist="177800" dir="5400000" rotWithShape="0">
              <a:srgbClr val="000000">
                <a:alpha val="50000"/>
              </a:srgbClr>
            </a:outerShdw>
          </a:effectLst>
        </p:spPr>
      </p:pic>
      <p:pic>
        <p:nvPicPr>
          <p:cNvPr id="454" name="Google Shape;77;p16" descr="Google Shape;77;p16"/>
          <p:cNvPicPr>
            <a:picLocks noChangeAspect="1"/>
          </p:cNvPicPr>
          <p:nvPr/>
        </p:nvPicPr>
        <p:blipFill>
          <a:blip r:embed="rId4">
            <a:extLst/>
          </a:blip>
          <a:stretch>
            <a:fillRect/>
          </a:stretch>
        </p:blipFill>
        <p:spPr>
          <a:xfrm>
            <a:off x="11315734" y="268285"/>
            <a:ext cx="1386670" cy="994209"/>
          </a:xfrm>
          <a:prstGeom prst="rect">
            <a:avLst/>
          </a:prstGeom>
          <a:ln w="12700">
            <a:miter lim="400000"/>
          </a:ln>
        </p:spPr>
      </p:pic>
      <p:pic>
        <p:nvPicPr>
          <p:cNvPr id="455" name="Content Placeholder 4" descr="Content Placeholder 4"/>
          <p:cNvPicPr>
            <a:picLocks noChangeAspect="1"/>
          </p:cNvPicPr>
          <p:nvPr/>
        </p:nvPicPr>
        <p:blipFill>
          <a:blip r:embed="rId5">
            <a:extLst/>
          </a:blip>
          <a:stretch>
            <a:fillRect/>
          </a:stretch>
        </p:blipFill>
        <p:spPr>
          <a:xfrm>
            <a:off x="1203197" y="3472200"/>
            <a:ext cx="2990851" cy="1956536"/>
          </a:xfrm>
          <a:prstGeom prst="rect">
            <a:avLst/>
          </a:prstGeom>
          <a:ln w="12700">
            <a:miter lim="400000"/>
          </a:ln>
        </p:spPr>
      </p:pic>
      <p:sp>
        <p:nvSpPr>
          <p:cNvPr id="456" name="TextBox 1"/>
          <p:cNvSpPr txBox="1"/>
          <p:nvPr/>
        </p:nvSpPr>
        <p:spPr>
          <a:xfrm>
            <a:off x="350596" y="5683106"/>
            <a:ext cx="4273646" cy="2097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p>
            <a:pPr marL="485775" indent="-485775" algn="l" defTabSz="1300480">
              <a:buSzPct val="100000"/>
              <a:buFont typeface="Arial"/>
              <a:buChar char="•"/>
              <a:defRPr sz="3400">
                <a:solidFill>
                  <a:srgbClr val="FFFFFF"/>
                </a:solidFill>
                <a:latin typeface="Arial"/>
                <a:ea typeface="Arial"/>
                <a:cs typeface="Arial"/>
                <a:sym typeface="Arial"/>
              </a:defRPr>
            </a:pPr>
            <a:r>
              <a:t>European CE marked</a:t>
            </a:r>
          </a:p>
          <a:p>
            <a:pPr marL="485775" indent="-485775" algn="l" defTabSz="1300480">
              <a:buSzPct val="100000"/>
              <a:buFont typeface="Arial"/>
              <a:buChar char="•"/>
              <a:defRPr sz="3400">
                <a:solidFill>
                  <a:srgbClr val="FFFFFF"/>
                </a:solidFill>
                <a:latin typeface="Arial"/>
                <a:ea typeface="Arial"/>
                <a:cs typeface="Arial"/>
                <a:sym typeface="Arial"/>
              </a:defRPr>
            </a:pPr>
            <a:r>
              <a:t>FDA filings underway</a:t>
            </a:r>
          </a:p>
        </p:txBody>
      </p:sp>
      <p:pic>
        <p:nvPicPr>
          <p:cNvPr id="457" name="Google Shape;196;p21" descr="Google Shape;196;p21"/>
          <p:cNvPicPr>
            <a:picLocks noChangeAspect="1"/>
          </p:cNvPicPr>
          <p:nvPr/>
        </p:nvPicPr>
        <p:blipFill>
          <a:blip r:embed="rId6">
            <a:extLst/>
          </a:blip>
          <a:stretch>
            <a:fillRect/>
          </a:stretch>
        </p:blipFill>
        <p:spPr>
          <a:xfrm>
            <a:off x="4761407" y="4873283"/>
            <a:ext cx="4301279" cy="3792738"/>
          </a:xfrm>
          <a:prstGeom prst="rect">
            <a:avLst/>
          </a:prstGeom>
          <a:ln w="12700">
            <a:miter lim="400000"/>
          </a:ln>
        </p:spPr>
      </p:pic>
      <p:pic>
        <p:nvPicPr>
          <p:cNvPr id="458" name="Google Shape;76;p16" descr="Google Shape;76;p16"/>
          <p:cNvPicPr>
            <a:picLocks noChangeAspect="1"/>
          </p:cNvPicPr>
          <p:nvPr/>
        </p:nvPicPr>
        <p:blipFill>
          <a:blip r:embed="rId7">
            <a:extLst/>
          </a:blip>
          <a:stretch>
            <a:fillRect/>
          </a:stretch>
        </p:blipFill>
        <p:spPr>
          <a:xfrm>
            <a:off x="5697728" y="3771941"/>
            <a:ext cx="2231139" cy="1070022"/>
          </a:xfrm>
          <a:prstGeom prst="rect">
            <a:avLst/>
          </a:prstGeom>
          <a:ln w="12700">
            <a:miter lim="400000"/>
          </a:ln>
          <a:effectLst>
            <a:outerShdw blurRad="482600" dist="63500" dir="21540000" rotWithShape="0">
              <a:srgbClr val="000000">
                <a:alpha val="58999"/>
              </a:srgbClr>
            </a:outerShdw>
          </a:effectLst>
        </p:spPr>
      </p:pic>
      <p:sp>
        <p:nvSpPr>
          <p:cNvPr id="459" name="TextBox 2"/>
          <p:cNvSpPr txBox="1"/>
          <p:nvPr/>
        </p:nvSpPr>
        <p:spPr>
          <a:xfrm>
            <a:off x="4600449" y="3998976"/>
            <a:ext cx="723395" cy="722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p>
            <a:pPr algn="l" defTabSz="1300480">
              <a:defRPr sz="3400">
                <a:solidFill>
                  <a:srgbClr val="FFFFFF"/>
                </a:solidFill>
                <a:latin typeface="Arial"/>
                <a:ea typeface="Arial"/>
                <a:cs typeface="Arial"/>
                <a:sym typeface="Arial"/>
              </a:defRPr>
            </a:pPr>
            <a:r>
              <a:t>  </a:t>
            </a:r>
            <a:r>
              <a:rPr sz="4200"/>
              <a:t>+</a:t>
            </a:r>
          </a:p>
        </p:txBody>
      </p:sp>
      <p:sp>
        <p:nvSpPr>
          <p:cNvPr id="460" name="Rectangle 4"/>
          <p:cNvSpPr txBox="1"/>
          <p:nvPr/>
        </p:nvSpPr>
        <p:spPr>
          <a:xfrm>
            <a:off x="525151" y="1255247"/>
            <a:ext cx="9599036" cy="6603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defRPr sz="3800">
                <a:solidFill>
                  <a:srgbClr val="FFFFFF"/>
                </a:solidFill>
                <a:latin typeface="Arial"/>
                <a:ea typeface="Arial"/>
                <a:cs typeface="Arial"/>
                <a:sym typeface="Arial"/>
              </a:defRPr>
            </a:lvl1pPr>
          </a:lstStyle>
          <a:p>
            <a:r>
              <a:t>Scottish Breast Screening Programme</a:t>
            </a:r>
          </a:p>
        </p:txBody>
      </p:sp>
      <p:grpSp>
        <p:nvGrpSpPr>
          <p:cNvPr id="463" name="Image Gallery"/>
          <p:cNvGrpSpPr/>
          <p:nvPr/>
        </p:nvGrpSpPr>
        <p:grpSpPr>
          <a:xfrm>
            <a:off x="4734067" y="4766373"/>
            <a:ext cx="5547126" cy="4527488"/>
            <a:chOff x="0" y="0"/>
            <a:chExt cx="5547125" cy="4527487"/>
          </a:xfrm>
        </p:grpSpPr>
        <p:pic>
          <p:nvPicPr>
            <p:cNvPr id="461" name="Kheiron ROC - Dec 2019.png" descr="Kheiron ROC - Dec 2019.png"/>
            <p:cNvPicPr>
              <a:picLocks noChangeAspect="1"/>
            </p:cNvPicPr>
            <p:nvPr/>
          </p:nvPicPr>
          <p:blipFill>
            <a:blip r:embed="rId8">
              <a:extLst/>
            </a:blip>
            <a:srcRect l="2039" r="2039"/>
            <a:stretch>
              <a:fillRect/>
            </a:stretch>
          </p:blipFill>
          <p:spPr>
            <a:xfrm>
              <a:off x="0" y="0"/>
              <a:ext cx="5547126" cy="3930588"/>
            </a:xfrm>
            <a:prstGeom prst="rect">
              <a:avLst/>
            </a:prstGeom>
            <a:ln w="12700" cap="flat">
              <a:noFill/>
              <a:miter lim="400000"/>
            </a:ln>
            <a:effectLst/>
          </p:spPr>
        </p:pic>
        <p:sp>
          <p:nvSpPr>
            <p:cNvPr id="462" name="Type to enter a caption."/>
            <p:cNvSpPr/>
            <p:nvPr/>
          </p:nvSpPr>
          <p:spPr>
            <a:xfrm>
              <a:off x="0" y="4006787"/>
              <a:ext cx="5547126" cy="520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Autofit/>
            </a:bodyPr>
            <a:lstStyle/>
            <a:p>
              <a:r>
                <a:t>Type to enter a caption.</a:t>
              </a:r>
            </a:p>
          </p:txBody>
        </p:sp>
      </p:grpSp>
      <p:sp>
        <p:nvSpPr>
          <p:cNvPr id="464" name="* jamainternmed.2015.5231 ** Hologic (2014) Imagechecker CAD"/>
          <p:cNvSpPr txBox="1"/>
          <p:nvPr/>
        </p:nvSpPr>
        <p:spPr>
          <a:xfrm>
            <a:off x="463450" y="8909049"/>
            <a:ext cx="7826178"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defRPr sz="1900">
                <a:solidFill>
                  <a:srgbClr val="EAF7F6"/>
                </a:solidFill>
              </a:defRPr>
            </a:lvl1pPr>
          </a:lstStyle>
          <a:p>
            <a:r>
              <a:t>* jamainternmed.2015.5231 ** Hologic (2014) Imagechecker CAD</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pic>
        <p:nvPicPr>
          <p:cNvPr id="468" name="Content Placeholder 3" descr="Content Placeholder 3"/>
          <p:cNvPicPr>
            <a:picLocks noChangeAspect="1"/>
          </p:cNvPicPr>
          <p:nvPr/>
        </p:nvPicPr>
        <p:blipFill>
          <a:blip r:embed="rId2">
            <a:extLst/>
          </a:blip>
          <a:stretch>
            <a:fillRect/>
          </a:stretch>
        </p:blipFill>
        <p:spPr>
          <a:xfrm>
            <a:off x="602013" y="4542690"/>
            <a:ext cx="11704326" cy="4870029"/>
          </a:xfrm>
          <a:prstGeom prst="rect">
            <a:avLst/>
          </a:prstGeom>
          <a:ln w="12700">
            <a:miter lim="400000"/>
          </a:ln>
        </p:spPr>
      </p:pic>
      <p:sp>
        <p:nvSpPr>
          <p:cNvPr id="469" name="Rectangle 2"/>
          <p:cNvSpPr txBox="1"/>
          <p:nvPr/>
        </p:nvSpPr>
        <p:spPr>
          <a:xfrm>
            <a:off x="961391" y="695842"/>
            <a:ext cx="10520737" cy="904745"/>
          </a:xfrm>
          <a:prstGeom prst="rect">
            <a:avLst/>
          </a:prstGeom>
          <a:solidFill>
            <a:srgbClr val="0020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spcBef>
                <a:spcPts val="800"/>
              </a:spcBef>
              <a:defRPr sz="5000" b="1">
                <a:solidFill>
                  <a:srgbClr val="004785"/>
                </a:solidFill>
                <a:latin typeface="Calibri"/>
                <a:ea typeface="Calibri"/>
                <a:cs typeface="Calibri"/>
                <a:sym typeface="Calibri"/>
              </a:defRPr>
            </a:lvl1pPr>
          </a:lstStyle>
          <a:p>
            <a:pPr algn="ctr"/>
            <a:r>
              <a:rPr dirty="0">
                <a:solidFill>
                  <a:srgbClr val="FFFF00"/>
                </a:solidFill>
              </a:rPr>
              <a:t>Scottish Breast Screening System</a:t>
            </a:r>
          </a:p>
        </p:txBody>
      </p:sp>
      <p:sp>
        <p:nvSpPr>
          <p:cNvPr id="470" name="Content Placeholder 2"/>
          <p:cNvSpPr txBox="1"/>
          <p:nvPr/>
        </p:nvSpPr>
        <p:spPr>
          <a:xfrm>
            <a:off x="675787" y="1711216"/>
            <a:ext cx="11653226" cy="2720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indent="57150" algn="l" defTabSz="1300480">
              <a:spcBef>
                <a:spcPts val="800"/>
              </a:spcBef>
              <a:defRPr sz="4200">
                <a:solidFill>
                  <a:srgbClr val="004380"/>
                </a:solidFill>
                <a:latin typeface="Calibri"/>
                <a:ea typeface="Calibri"/>
                <a:cs typeface="Calibri"/>
                <a:sym typeface="Calibri"/>
              </a:defRPr>
            </a:lvl1pPr>
          </a:lstStyle>
          <a:p>
            <a:r>
              <a:rPr dirty="0"/>
              <a:t>Breast screening in Scotland is 100% digital with all results captured when image read. A single comprehensive set of data is available for AI development.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pic>
        <p:nvPicPr>
          <p:cNvPr id="472" name="Content Placeholder 3" descr="Content Placeholder 3"/>
          <p:cNvPicPr>
            <a:picLocks noChangeAspect="1"/>
          </p:cNvPicPr>
          <p:nvPr/>
        </p:nvPicPr>
        <p:blipFill>
          <a:blip r:embed="rId2">
            <a:extLst/>
          </a:blip>
          <a:srcRect t="4036" b="4034"/>
          <a:stretch>
            <a:fillRect/>
          </a:stretch>
        </p:blipFill>
        <p:spPr>
          <a:xfrm>
            <a:off x="1361082" y="3616169"/>
            <a:ext cx="10282598" cy="5654991"/>
          </a:xfrm>
          <a:prstGeom prst="rect">
            <a:avLst/>
          </a:prstGeom>
          <a:ln w="3175">
            <a:solidFill>
              <a:srgbClr val="000000"/>
            </a:solidFill>
            <a:miter/>
          </a:ln>
        </p:spPr>
      </p:pic>
      <p:sp>
        <p:nvSpPr>
          <p:cNvPr id="473" name="Rectangle 2"/>
          <p:cNvSpPr txBox="1"/>
          <p:nvPr/>
        </p:nvSpPr>
        <p:spPr>
          <a:xfrm>
            <a:off x="975906" y="482440"/>
            <a:ext cx="10520737" cy="904745"/>
          </a:xfrm>
          <a:prstGeom prst="rect">
            <a:avLst/>
          </a:prstGeom>
          <a:solidFill>
            <a:srgbClr val="0020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1300480">
              <a:spcBef>
                <a:spcPts val="800"/>
              </a:spcBef>
              <a:defRPr sz="5000" b="1">
                <a:solidFill>
                  <a:srgbClr val="004785"/>
                </a:solidFill>
                <a:latin typeface="Calibri"/>
                <a:ea typeface="Calibri"/>
                <a:cs typeface="Calibri"/>
                <a:sym typeface="Calibri"/>
              </a:defRPr>
            </a:lvl1pPr>
          </a:lstStyle>
          <a:p>
            <a:pPr algn="ctr"/>
            <a:r>
              <a:rPr dirty="0">
                <a:solidFill>
                  <a:srgbClr val="FFFF00"/>
                </a:solidFill>
              </a:rPr>
              <a:t>Scottish Breast Screening System</a:t>
            </a:r>
          </a:p>
        </p:txBody>
      </p:sp>
      <p:sp>
        <p:nvSpPr>
          <p:cNvPr id="474" name="Content Placeholder 2"/>
          <p:cNvSpPr txBox="1"/>
          <p:nvPr/>
        </p:nvSpPr>
        <p:spPr>
          <a:xfrm>
            <a:off x="675768" y="1478253"/>
            <a:ext cx="11653226" cy="17302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indent="57150" algn="l" defTabSz="1300480">
              <a:spcBef>
                <a:spcPts val="800"/>
              </a:spcBef>
              <a:defRPr sz="3500">
                <a:solidFill>
                  <a:srgbClr val="004380"/>
                </a:solidFill>
                <a:latin typeface="Calibri"/>
                <a:ea typeface="Calibri"/>
                <a:cs typeface="Calibri"/>
                <a:sym typeface="Calibri"/>
              </a:defRPr>
            </a:lvl1pPr>
          </a:lstStyle>
          <a:p>
            <a:r>
              <a:rPr dirty="0"/>
              <a:t>Training module can be used to test AI capability in comparison with current human readers. Data will be used to adjust sensitivity and specificity thresholds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476" name="Title 1"/>
          <p:cNvSpPr txBox="1">
            <a:spLocks noGrp="1"/>
          </p:cNvSpPr>
          <p:nvPr>
            <p:ph type="title"/>
          </p:nvPr>
        </p:nvSpPr>
        <p:spPr>
          <a:xfrm>
            <a:off x="650238" y="391886"/>
            <a:ext cx="11704323" cy="1183580"/>
          </a:xfrm>
          <a:prstGeom prst="rect">
            <a:avLst/>
          </a:prstGeom>
          <a:solidFill>
            <a:srgbClr val="002060"/>
          </a:solidFill>
        </p:spPr>
        <p:txBody>
          <a:bodyPr>
            <a:noAutofit/>
          </a:bodyPr>
          <a:lstStyle>
            <a:lvl1pPr algn="l" defTabSz="572211">
              <a:defRPr sz="3800" b="1">
                <a:latin typeface="Calibri"/>
                <a:ea typeface="Calibri"/>
                <a:cs typeface="Calibri"/>
                <a:sym typeface="Calibri"/>
              </a:defRPr>
            </a:lvl1pPr>
          </a:lstStyle>
          <a:p>
            <a:pPr algn="ctr"/>
            <a:r>
              <a:rPr lang="en-GB" sz="4800" dirty="0">
                <a:solidFill>
                  <a:srgbClr val="FFFF00"/>
                </a:solidFill>
              </a:rPr>
              <a:t>BENEFITS</a:t>
            </a:r>
            <a:endParaRPr sz="4800" dirty="0">
              <a:solidFill>
                <a:srgbClr val="FFFF00"/>
              </a:solidFill>
            </a:endParaRPr>
          </a:p>
        </p:txBody>
      </p:sp>
      <p:sp>
        <p:nvSpPr>
          <p:cNvPr id="477" name="Content Placeholder 2"/>
          <p:cNvSpPr txBox="1">
            <a:spLocks noGrp="1"/>
          </p:cNvSpPr>
          <p:nvPr>
            <p:ph type="body" idx="1"/>
          </p:nvPr>
        </p:nvSpPr>
        <p:spPr>
          <a:xfrm>
            <a:off x="650238" y="2275838"/>
            <a:ext cx="11704323" cy="6436930"/>
          </a:xfrm>
          <a:prstGeom prst="rect">
            <a:avLst/>
          </a:prstGeom>
        </p:spPr>
        <p:txBody>
          <a:bodyPr/>
          <a:lstStyle/>
          <a:p>
            <a:pPr marL="485775" indent="-485775">
              <a:spcBef>
                <a:spcPts val="800"/>
              </a:spcBef>
              <a:defRPr sz="4200">
                <a:latin typeface="Calibri"/>
                <a:ea typeface="Calibri"/>
                <a:cs typeface="Calibri"/>
                <a:sym typeface="Calibri"/>
              </a:defRPr>
            </a:pPr>
            <a:r>
              <a:t>Real world, nearly real time data collection about performance, decision support impact and usability will be generated.</a:t>
            </a:r>
          </a:p>
          <a:p>
            <a:pPr marL="485775" indent="-485775">
              <a:spcBef>
                <a:spcPts val="800"/>
              </a:spcBef>
              <a:defRPr sz="4200">
                <a:latin typeface="Calibri"/>
                <a:ea typeface="Calibri"/>
                <a:cs typeface="Calibri"/>
                <a:sym typeface="Calibri"/>
              </a:defRPr>
            </a:pPr>
            <a:endParaRPr/>
          </a:p>
          <a:p>
            <a:pPr marL="485775" indent="-485775">
              <a:spcBef>
                <a:spcPts val="800"/>
              </a:spcBef>
              <a:defRPr sz="4200">
                <a:latin typeface="Calibri"/>
                <a:ea typeface="Calibri"/>
                <a:cs typeface="Calibri"/>
                <a:sym typeface="Calibri"/>
              </a:defRPr>
            </a:pPr>
            <a:r>
              <a:t>Reduction in recall rates with increase in cancer detection and reduction in over-diagnosis</a:t>
            </a:r>
          </a:p>
          <a:p>
            <a:pPr marL="485775" indent="-485775">
              <a:spcBef>
                <a:spcPts val="800"/>
              </a:spcBef>
              <a:defRPr sz="4200">
                <a:latin typeface="Calibri"/>
                <a:ea typeface="Calibri"/>
                <a:cs typeface="Calibri"/>
                <a:sym typeface="Calibri"/>
              </a:defRPr>
            </a:pPr>
            <a:endParaRPr/>
          </a:p>
          <a:p>
            <a:pPr marL="485775" indent="-485775">
              <a:spcBef>
                <a:spcPts val="800"/>
              </a:spcBef>
              <a:defRPr sz="4200">
                <a:latin typeface="Calibri"/>
                <a:ea typeface="Calibri"/>
                <a:cs typeface="Calibri"/>
                <a:sym typeface="Calibri"/>
              </a:defRPr>
            </a:pPr>
            <a:r>
              <a:t>World leading integration to </a:t>
            </a:r>
            <a:r>
              <a:rPr b="1"/>
              <a:t>support and enhance </a:t>
            </a:r>
            <a:r>
              <a:t>clinicians.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29" name="Scottish Breast Screening Programme (SBSP)"/>
          <p:cNvSpPr txBox="1">
            <a:spLocks noGrp="1"/>
          </p:cNvSpPr>
          <p:nvPr>
            <p:ph type="title" idx="4294967295"/>
          </p:nvPr>
        </p:nvSpPr>
        <p:spPr>
          <a:xfrm>
            <a:off x="650238" y="390595"/>
            <a:ext cx="11704323" cy="1625601"/>
          </a:xfrm>
          <a:prstGeom prst="rect">
            <a:avLst/>
          </a:prstGeom>
          <a:solidFill>
            <a:srgbClr val="002060"/>
          </a:solidFill>
        </p:spPr>
        <p:txBody>
          <a:bodyPr lIns="65022" tIns="65022" rIns="65022" bIns="65022">
            <a:normAutofit/>
          </a:bodyPr>
          <a:lstStyle>
            <a:lvl1pPr defTabSz="585215">
              <a:defRPr sz="5000">
                <a:latin typeface="Calibri"/>
                <a:ea typeface="Calibri"/>
                <a:cs typeface="Calibri"/>
                <a:sym typeface="Calibri"/>
              </a:defRPr>
            </a:lvl1pPr>
          </a:lstStyle>
          <a:p>
            <a:r>
              <a:rPr sz="4800" dirty="0">
                <a:solidFill>
                  <a:srgbClr val="FFFF00"/>
                </a:solidFill>
                <a:latin typeface="Arial Black" panose="020B0A04020102020204" pitchFamily="34" charset="0"/>
              </a:rPr>
              <a:t>Scottish Breast Screening </a:t>
            </a:r>
            <a:r>
              <a:rPr sz="4800" dirty="0" err="1">
                <a:solidFill>
                  <a:srgbClr val="FFFF00"/>
                </a:solidFill>
                <a:latin typeface="Arial Black" panose="020B0A04020102020204" pitchFamily="34" charset="0"/>
              </a:rPr>
              <a:t>Programme</a:t>
            </a:r>
            <a:r>
              <a:rPr sz="4800" dirty="0">
                <a:solidFill>
                  <a:srgbClr val="FFFF00"/>
                </a:solidFill>
                <a:latin typeface="Arial Black" panose="020B0A04020102020204" pitchFamily="34" charset="0"/>
              </a:rPr>
              <a:t> (SBSP</a:t>
            </a:r>
            <a:r>
              <a:rPr sz="4800" dirty="0">
                <a:solidFill>
                  <a:srgbClr val="FFFF00"/>
                </a:solidFill>
              </a:rPr>
              <a:t>)</a:t>
            </a:r>
          </a:p>
        </p:txBody>
      </p:sp>
      <p:sp>
        <p:nvSpPr>
          <p:cNvPr id="230" name="Currently images are reported by two consultant radiologists with specific training in mammography, who are required to meet performance criteria of the SBSP for both detection and recall rate…"/>
          <p:cNvSpPr txBox="1">
            <a:spLocks noGrp="1"/>
          </p:cNvSpPr>
          <p:nvPr>
            <p:ph type="body" idx="4294967295"/>
          </p:nvPr>
        </p:nvSpPr>
        <p:spPr>
          <a:xfrm>
            <a:off x="519287" y="2673208"/>
            <a:ext cx="11966224" cy="7080392"/>
          </a:xfrm>
          <a:prstGeom prst="rect">
            <a:avLst/>
          </a:prstGeom>
        </p:spPr>
        <p:txBody>
          <a:bodyPr lIns="65022" tIns="65022" rIns="65022" bIns="65022" anchor="t"/>
          <a:lstStyle/>
          <a:p>
            <a:pPr marL="485775" indent="-485775" defTabSz="650240">
              <a:spcBef>
                <a:spcPts val="800"/>
              </a:spcBef>
              <a:buSzPct val="100000"/>
              <a:buFont typeface="Arial"/>
              <a:defRPr sz="4200">
                <a:latin typeface="Calibri"/>
                <a:ea typeface="Calibri"/>
                <a:cs typeface="Calibri"/>
                <a:sym typeface="Calibri"/>
              </a:defRPr>
            </a:pPr>
            <a:r>
              <a:rPr dirty="0"/>
              <a:t>Currently images are reported by </a:t>
            </a:r>
            <a:r>
              <a:rPr b="1" dirty="0"/>
              <a:t>two</a:t>
            </a:r>
            <a:r>
              <a:rPr dirty="0"/>
              <a:t> consultant radiologists with specific training in mammography, who are required to meet performance criteria of the SBSP for both detection and recall rate</a:t>
            </a:r>
          </a:p>
          <a:p>
            <a:pPr marL="485775" indent="-485775" defTabSz="650240">
              <a:spcBef>
                <a:spcPts val="800"/>
              </a:spcBef>
              <a:buSzPct val="100000"/>
              <a:buFont typeface="Arial"/>
              <a:defRPr sz="4200">
                <a:latin typeface="Calibri"/>
                <a:ea typeface="Calibri"/>
                <a:cs typeface="Calibri"/>
                <a:sym typeface="Calibri"/>
              </a:defRPr>
            </a:pPr>
            <a:endParaRPr dirty="0"/>
          </a:p>
          <a:p>
            <a:pPr marL="485775" indent="-485775" defTabSz="650240">
              <a:spcBef>
                <a:spcPts val="800"/>
              </a:spcBef>
              <a:buSzPct val="100000"/>
              <a:buFont typeface="Arial"/>
              <a:defRPr sz="4200">
                <a:latin typeface="Calibri"/>
                <a:ea typeface="Calibri"/>
                <a:cs typeface="Calibri"/>
                <a:sym typeface="Calibri"/>
              </a:defRPr>
            </a:pPr>
            <a:r>
              <a:rPr dirty="0"/>
              <a:t>Around 250,000 women are invited for screening in Scotland each year. Not all attend and in any three year cycle around </a:t>
            </a:r>
            <a:r>
              <a:rPr b="1" dirty="0"/>
              <a:t>600,000</a:t>
            </a:r>
            <a:r>
              <a:rPr dirty="0"/>
              <a:t> mammogram examinations are acquired and reported</a:t>
            </a:r>
          </a:p>
        </p:txBody>
      </p:sp>
      <p:sp>
        <p:nvSpPr>
          <p:cNvPr id="231" name="Slide Number"/>
          <p:cNvSpPr txBox="1">
            <a:spLocks noGrp="1"/>
          </p:cNvSpPr>
          <p:nvPr>
            <p:ph type="sldNum" sz="quarter" idx="4294967295"/>
          </p:nvPr>
        </p:nvSpPr>
        <p:spPr>
          <a:xfrm>
            <a:off x="12709391" y="9242806"/>
            <a:ext cx="245734" cy="3713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650240">
              <a:defRPr>
                <a:solidFill>
                  <a:srgbClr val="898989"/>
                </a:solidFill>
                <a:latin typeface="Calibri"/>
                <a:ea typeface="Calibri"/>
                <a:cs typeface="Calibri"/>
                <a:sym typeface="Calibri"/>
              </a:defRPr>
            </a:lvl1p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479" name="Conclusion"/>
          <p:cNvSpPr txBox="1">
            <a:spLocks noGrp="1"/>
          </p:cNvSpPr>
          <p:nvPr>
            <p:ph type="title"/>
          </p:nvPr>
        </p:nvSpPr>
        <p:spPr>
          <a:prstGeom prst="rect">
            <a:avLst/>
          </a:prstGeom>
        </p:spPr>
        <p:txBody>
          <a:bodyPr/>
          <a:lstStyle>
            <a:lvl1pPr>
              <a:defRPr>
                <a:latin typeface="Calibri"/>
                <a:ea typeface="Calibri"/>
                <a:cs typeface="Calibri"/>
                <a:sym typeface="Calibri"/>
              </a:defRPr>
            </a:lvl1pPr>
          </a:lstStyle>
          <a:p>
            <a:r>
              <a:rPr lang="en-GB" dirty="0"/>
              <a:t>SUMMARY</a:t>
            </a:r>
            <a:endParaRPr dirty="0"/>
          </a:p>
        </p:txBody>
      </p:sp>
      <p:sp>
        <p:nvSpPr>
          <p:cNvPr id="480" name="Body of evidence beginning to grow showing that AI is non inferior to radiologists…"/>
          <p:cNvSpPr txBox="1">
            <a:spLocks noGrp="1"/>
          </p:cNvSpPr>
          <p:nvPr>
            <p:ph type="body" idx="1"/>
          </p:nvPr>
        </p:nvSpPr>
        <p:spPr>
          <a:prstGeom prst="rect">
            <a:avLst/>
          </a:prstGeom>
        </p:spPr>
        <p:txBody>
          <a:bodyPr/>
          <a:lstStyle/>
          <a:p>
            <a:pPr marL="440055" indent="-440055" defTabSz="578358">
              <a:spcBef>
                <a:spcPts val="4100"/>
              </a:spcBef>
              <a:defRPr sz="4100"/>
            </a:pPr>
            <a:r>
              <a:t>The Scottish Breast Screening Programme is ideally placed to evaluate and consider implementation within national guidance</a:t>
            </a:r>
          </a:p>
          <a:p>
            <a:pPr marL="440055" indent="-440055" defTabSz="578358">
              <a:spcBef>
                <a:spcPts val="4100"/>
              </a:spcBef>
              <a:defRPr sz="4100"/>
            </a:pPr>
            <a:r>
              <a:t>Trust and Governance remains a priority in handling of Scottish clients data. </a:t>
            </a:r>
          </a:p>
          <a:p>
            <a:pPr marL="440055" indent="-440055" defTabSz="578358">
              <a:spcBef>
                <a:spcPts val="4100"/>
              </a:spcBef>
              <a:defRPr sz="4100"/>
            </a:pPr>
            <a:r>
              <a:t>Body of evidence for AI is promising but further research is ongoing in Scotland with iCaird and other centres worldwide</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58319" y="1941120"/>
            <a:ext cx="6409840" cy="5871360"/>
          </a:xfrm>
        </p:spPr>
        <p:txBody>
          <a:bodyPr/>
          <a:lstStyle/>
          <a:p>
            <a:r>
              <a:rPr lang="en-GB" dirty="0"/>
              <a:t>Thank You for having me</a:t>
            </a:r>
          </a:p>
          <a:p>
            <a:pPr algn="ctr"/>
            <a:r>
              <a:rPr lang="en-GB" u="sng" dirty="0"/>
              <a:t>geraldlip@nhs.net</a:t>
            </a:r>
          </a:p>
        </p:txBody>
      </p:sp>
      <p:pic>
        <p:nvPicPr>
          <p:cNvPr id="3" name="Picture 2">
            <a:extLst>
              <a:ext uri="{FF2B5EF4-FFF2-40B4-BE49-F238E27FC236}">
                <a16:creationId xmlns:a16="http://schemas.microsoft.com/office/drawing/2014/main" id="{E7557DE1-B14E-49CF-83BB-0261584FDB92}"/>
              </a:ext>
            </a:extLst>
          </p:cNvPr>
          <p:cNvPicPr>
            <a:picLocks noChangeAspect="1"/>
          </p:cNvPicPr>
          <p:nvPr/>
        </p:nvPicPr>
        <p:blipFill>
          <a:blip r:embed="rId2"/>
          <a:stretch>
            <a:fillRect/>
          </a:stretch>
        </p:blipFill>
        <p:spPr>
          <a:xfrm>
            <a:off x="8316686" y="573433"/>
            <a:ext cx="1756228" cy="1367687"/>
          </a:xfrm>
          <a:prstGeom prst="rect">
            <a:avLst/>
          </a:prstGeom>
        </p:spPr>
      </p:pic>
    </p:spTree>
    <p:extLst>
      <p:ext uri="{BB962C8B-B14F-4D97-AF65-F5344CB8AC3E}">
        <p14:creationId xmlns:p14="http://schemas.microsoft.com/office/powerpoint/2010/main" val="2871639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33" name="Title 1"/>
          <p:cNvSpPr txBox="1">
            <a:spLocks noGrp="1"/>
          </p:cNvSpPr>
          <p:nvPr>
            <p:ph type="title"/>
          </p:nvPr>
        </p:nvSpPr>
        <p:spPr>
          <a:xfrm>
            <a:off x="701443" y="240434"/>
            <a:ext cx="11704323" cy="1625601"/>
          </a:xfrm>
          <a:prstGeom prst="rect">
            <a:avLst/>
          </a:prstGeom>
          <a:solidFill>
            <a:srgbClr val="002060"/>
          </a:solidFill>
        </p:spPr>
        <p:txBody>
          <a:bodyPr/>
          <a:lstStyle/>
          <a:p>
            <a:r>
              <a:rPr dirty="0">
                <a:solidFill>
                  <a:srgbClr val="FFFF00"/>
                </a:solidFill>
              </a:rPr>
              <a:t>Scotland has major strengths</a:t>
            </a:r>
          </a:p>
        </p:txBody>
      </p:sp>
      <p:sp>
        <p:nvSpPr>
          <p:cNvPr id="234" name="Text Placeholder 2"/>
          <p:cNvSpPr txBox="1">
            <a:spLocks noGrp="1"/>
          </p:cNvSpPr>
          <p:nvPr>
            <p:ph type="body" idx="1"/>
          </p:nvPr>
        </p:nvSpPr>
        <p:spPr>
          <a:xfrm>
            <a:off x="3020410" y="2016195"/>
            <a:ext cx="7066390" cy="7737407"/>
          </a:xfrm>
          <a:prstGeom prst="rect">
            <a:avLst/>
          </a:prstGeom>
        </p:spPr>
        <p:txBody>
          <a:bodyPr/>
          <a:lstStyle/>
          <a:p>
            <a:pPr marL="467590" indent="-467590">
              <a:lnSpc>
                <a:spcPct val="90000"/>
              </a:lnSpc>
              <a:spcBef>
                <a:spcPts val="700"/>
              </a:spcBef>
              <a:defRPr sz="3000" b="1">
                <a:latin typeface="Calibri"/>
                <a:ea typeface="Calibri"/>
                <a:cs typeface="Calibri"/>
                <a:sym typeface="Calibri"/>
              </a:defRPr>
            </a:pPr>
            <a:r>
              <a:rPr dirty="0"/>
              <a:t>National Health Service (NHS)</a:t>
            </a:r>
            <a:endParaRPr sz="3800" dirty="0"/>
          </a:p>
          <a:p>
            <a:pPr marL="0" indent="0">
              <a:lnSpc>
                <a:spcPct val="90000"/>
              </a:lnSpc>
              <a:spcBef>
                <a:spcPts val="900"/>
              </a:spcBef>
              <a:buSzTx/>
              <a:buNone/>
              <a:defRPr sz="3600" b="1">
                <a:latin typeface="Calibri"/>
                <a:ea typeface="Calibri"/>
                <a:cs typeface="Calibri"/>
                <a:sym typeface="Calibri"/>
              </a:defRPr>
            </a:pPr>
            <a:endParaRPr sz="3800" dirty="0"/>
          </a:p>
          <a:p>
            <a:pPr marL="467590" indent="-467590">
              <a:lnSpc>
                <a:spcPct val="90000"/>
              </a:lnSpc>
              <a:spcBef>
                <a:spcPts val="700"/>
              </a:spcBef>
              <a:defRPr sz="3000" b="1">
                <a:latin typeface="Calibri"/>
                <a:ea typeface="Calibri"/>
                <a:cs typeface="Calibri"/>
                <a:sym typeface="Calibri"/>
              </a:defRPr>
            </a:pPr>
            <a:r>
              <a:rPr dirty="0"/>
              <a:t>National picture archiving &amp; communication system (PACS)</a:t>
            </a:r>
            <a:endParaRPr sz="3800" dirty="0"/>
          </a:p>
          <a:p>
            <a:pPr marL="0" indent="0">
              <a:lnSpc>
                <a:spcPct val="90000"/>
              </a:lnSpc>
              <a:spcBef>
                <a:spcPts val="900"/>
              </a:spcBef>
              <a:buSzTx/>
              <a:buNone/>
              <a:defRPr sz="3600" b="1">
                <a:latin typeface="Calibri"/>
                <a:ea typeface="Calibri"/>
                <a:cs typeface="Calibri"/>
                <a:sym typeface="Calibri"/>
              </a:defRPr>
            </a:pPr>
            <a:endParaRPr sz="3800" dirty="0"/>
          </a:p>
          <a:p>
            <a:pPr marL="467590" indent="-467590">
              <a:lnSpc>
                <a:spcPct val="90000"/>
              </a:lnSpc>
              <a:spcBef>
                <a:spcPts val="700"/>
              </a:spcBef>
              <a:defRPr sz="3000" b="1">
                <a:latin typeface="Calibri"/>
                <a:ea typeface="Calibri"/>
                <a:cs typeface="Calibri"/>
                <a:sym typeface="Calibri"/>
              </a:defRPr>
            </a:pPr>
            <a:r>
              <a:rPr dirty="0"/>
              <a:t>Single patient identifier: community health index (CHI)</a:t>
            </a:r>
            <a:endParaRPr sz="3800" dirty="0"/>
          </a:p>
          <a:p>
            <a:pPr marL="0" indent="0">
              <a:lnSpc>
                <a:spcPct val="90000"/>
              </a:lnSpc>
              <a:spcBef>
                <a:spcPts val="900"/>
              </a:spcBef>
              <a:buSzTx/>
              <a:buNone/>
              <a:defRPr sz="3600" b="1">
                <a:latin typeface="Calibri"/>
                <a:ea typeface="Calibri"/>
                <a:cs typeface="Calibri"/>
                <a:sym typeface="Calibri"/>
              </a:defRPr>
            </a:pPr>
            <a:endParaRPr sz="3800" dirty="0"/>
          </a:p>
          <a:p>
            <a:pPr marL="467590" indent="-467590">
              <a:lnSpc>
                <a:spcPct val="90000"/>
              </a:lnSpc>
              <a:spcBef>
                <a:spcPts val="700"/>
              </a:spcBef>
              <a:defRPr sz="3000" b="1">
                <a:latin typeface="Calibri"/>
                <a:ea typeface="Calibri"/>
                <a:cs typeface="Calibri"/>
                <a:sym typeface="Calibri"/>
              </a:defRPr>
            </a:pPr>
            <a:r>
              <a:rPr dirty="0"/>
              <a:t>Network of accredited Safe Havens</a:t>
            </a:r>
            <a:endParaRPr sz="3800" dirty="0"/>
          </a:p>
          <a:p>
            <a:pPr marL="0" indent="0">
              <a:lnSpc>
                <a:spcPct val="90000"/>
              </a:lnSpc>
              <a:spcBef>
                <a:spcPts val="900"/>
              </a:spcBef>
              <a:buSzTx/>
              <a:buNone/>
              <a:defRPr sz="3600" b="1">
                <a:latin typeface="Calibri"/>
                <a:ea typeface="Calibri"/>
                <a:cs typeface="Calibri"/>
                <a:sym typeface="Calibri"/>
              </a:defRPr>
            </a:pPr>
            <a:endParaRPr sz="3800" dirty="0"/>
          </a:p>
          <a:p>
            <a:pPr marL="467590" indent="-467590">
              <a:lnSpc>
                <a:spcPct val="90000"/>
              </a:lnSpc>
              <a:spcBef>
                <a:spcPts val="700"/>
              </a:spcBef>
              <a:defRPr sz="3000" b="1">
                <a:latin typeface="Calibri"/>
                <a:ea typeface="Calibri"/>
                <a:cs typeface="Calibri"/>
                <a:sym typeface="Calibri"/>
              </a:defRPr>
            </a:pPr>
            <a:r>
              <a:rPr dirty="0"/>
              <a:t>Strong partnerships between NHS, universities and industry</a:t>
            </a:r>
            <a:endParaRPr sz="3800" dirty="0"/>
          </a:p>
          <a:p>
            <a:pPr marL="474784" indent="-474784">
              <a:lnSpc>
                <a:spcPct val="90000"/>
              </a:lnSpc>
              <a:spcBef>
                <a:spcPts val="900"/>
              </a:spcBef>
              <a:defRPr sz="3600" b="1">
                <a:latin typeface="Calibri"/>
                <a:ea typeface="Calibri"/>
                <a:cs typeface="Calibri"/>
                <a:sym typeface="Calibri"/>
              </a:defRPr>
            </a:pPr>
            <a:endParaRPr sz="3800" dirty="0"/>
          </a:p>
          <a:p>
            <a:pPr marL="467590" indent="-467590">
              <a:lnSpc>
                <a:spcPct val="90000"/>
              </a:lnSpc>
              <a:spcBef>
                <a:spcPts val="700"/>
              </a:spcBef>
              <a:defRPr sz="3000" b="1">
                <a:latin typeface="Calibri"/>
                <a:ea typeface="Calibri"/>
                <a:cs typeface="Calibri"/>
                <a:sym typeface="Calibri"/>
              </a:defRPr>
            </a:pPr>
            <a:r>
              <a:rPr dirty="0"/>
              <a:t>Existing clinical and research networks</a:t>
            </a:r>
          </a:p>
        </p:txBody>
      </p:sp>
      <p:pic>
        <p:nvPicPr>
          <p:cNvPr id="235" name="Picture 8" descr="Picture 8"/>
          <p:cNvPicPr>
            <a:picLocks noChangeAspect="1"/>
          </p:cNvPicPr>
          <p:nvPr/>
        </p:nvPicPr>
        <p:blipFill>
          <a:blip r:embed="rId3">
            <a:extLst/>
          </a:blip>
          <a:stretch>
            <a:fillRect/>
          </a:stretch>
        </p:blipFill>
        <p:spPr>
          <a:xfrm>
            <a:off x="9869882" y="5629428"/>
            <a:ext cx="2484679" cy="3439315"/>
          </a:xfrm>
          <a:prstGeom prst="rect">
            <a:avLst/>
          </a:prstGeom>
          <a:ln w="12700">
            <a:miter lim="400000"/>
          </a:ln>
        </p:spPr>
      </p:pic>
      <p:pic>
        <p:nvPicPr>
          <p:cNvPr id="236" name="Picture 3" descr="Picture 3"/>
          <p:cNvPicPr>
            <a:picLocks noChangeAspect="1"/>
          </p:cNvPicPr>
          <p:nvPr/>
        </p:nvPicPr>
        <p:blipFill>
          <a:blip r:embed="rId4">
            <a:extLst/>
          </a:blip>
          <a:srcRect l="8656"/>
          <a:stretch>
            <a:fillRect/>
          </a:stretch>
        </p:blipFill>
        <p:spPr>
          <a:xfrm>
            <a:off x="327472" y="4644572"/>
            <a:ext cx="2590528" cy="2089134"/>
          </a:xfrm>
          <a:prstGeom prst="rect">
            <a:avLst/>
          </a:prstGeom>
          <a:ln w="88900" cap="sq" cmpd="thickThin">
            <a:solidFill>
              <a:srgbClr val="000000"/>
            </a:solidFill>
            <a:prstDash val="solid"/>
            <a:miter lim="800000"/>
          </a:ln>
          <a:effectLst>
            <a:innerShdw blurRad="76200">
              <a:srgbClr val="000000"/>
            </a:innerShdw>
          </a:effectLst>
        </p:spPr>
      </p:pic>
      <p:pic>
        <p:nvPicPr>
          <p:cNvPr id="237" name="Picture 4" descr="Picture 4"/>
          <p:cNvPicPr>
            <a:picLocks noChangeAspect="1"/>
          </p:cNvPicPr>
          <p:nvPr/>
        </p:nvPicPr>
        <p:blipFill>
          <a:blip r:embed="rId5">
            <a:extLst/>
          </a:blip>
          <a:stretch>
            <a:fillRect/>
          </a:stretch>
        </p:blipFill>
        <p:spPr>
          <a:xfrm>
            <a:off x="551261" y="2393595"/>
            <a:ext cx="2223393" cy="14608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38" name="TextBox 5"/>
          <p:cNvSpPr txBox="1"/>
          <p:nvPr/>
        </p:nvSpPr>
        <p:spPr>
          <a:xfrm>
            <a:off x="9966" y="7360005"/>
            <a:ext cx="3225539" cy="1300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p>
            <a:pPr defTabSz="1300480">
              <a:defRPr sz="3800" b="1">
                <a:solidFill>
                  <a:srgbClr val="FF0000"/>
                </a:solidFill>
                <a:effectLst>
                  <a:outerShdw blurRad="38100" dist="38100" dir="2700000" rotWithShape="0">
                    <a:srgbClr val="000000">
                      <a:alpha val="43137"/>
                    </a:srgbClr>
                  </a:outerShdw>
                </a:effectLst>
                <a:latin typeface="Arial"/>
                <a:ea typeface="Arial"/>
                <a:cs typeface="Arial"/>
                <a:sym typeface="Arial"/>
              </a:defRPr>
            </a:pPr>
            <a:r>
              <a:rPr dirty="0"/>
              <a:t>CHI  </a:t>
            </a:r>
          </a:p>
          <a:p>
            <a:pPr defTabSz="1300480">
              <a:defRPr sz="3800" b="1">
                <a:solidFill>
                  <a:srgbClr val="FF0000"/>
                </a:solidFill>
                <a:effectLst>
                  <a:outerShdw blurRad="38100" dist="38100" dir="2700000" rotWithShape="0">
                    <a:srgbClr val="000000">
                      <a:alpha val="43137"/>
                    </a:srgbClr>
                  </a:outerShdw>
                </a:effectLst>
                <a:latin typeface="Arial"/>
                <a:ea typeface="Arial"/>
                <a:cs typeface="Arial"/>
                <a:sym typeface="Arial"/>
              </a:defRPr>
            </a:pPr>
            <a:r>
              <a:rPr dirty="0"/>
              <a:t>Number</a:t>
            </a:r>
          </a:p>
        </p:txBody>
      </p:sp>
      <p:pic>
        <p:nvPicPr>
          <p:cNvPr id="239" name="Picture 6" descr="Picture 6"/>
          <p:cNvPicPr>
            <a:picLocks noChangeAspect="1"/>
          </p:cNvPicPr>
          <p:nvPr/>
        </p:nvPicPr>
        <p:blipFill>
          <a:blip r:embed="rId6">
            <a:extLst/>
          </a:blip>
          <a:stretch>
            <a:fillRect/>
          </a:stretch>
        </p:blipFill>
        <p:spPr>
          <a:xfrm>
            <a:off x="9881975" y="2316514"/>
            <a:ext cx="2765111" cy="26280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43" name="Title 1"/>
          <p:cNvSpPr txBox="1">
            <a:spLocks noGrp="1"/>
          </p:cNvSpPr>
          <p:nvPr>
            <p:ph type="title"/>
          </p:nvPr>
        </p:nvSpPr>
        <p:spPr>
          <a:xfrm>
            <a:off x="303137" y="312386"/>
            <a:ext cx="12497219" cy="1625601"/>
          </a:xfrm>
          <a:prstGeom prst="rect">
            <a:avLst/>
          </a:prstGeom>
          <a:solidFill>
            <a:srgbClr val="002060"/>
          </a:solidFill>
        </p:spPr>
        <p:txBody>
          <a:bodyPr>
            <a:normAutofit fontScale="90000"/>
          </a:bodyPr>
          <a:lstStyle>
            <a:lvl1pPr defTabSz="1066393">
              <a:defRPr sz="5000"/>
            </a:lvl1pPr>
          </a:lstStyle>
          <a:p>
            <a:r>
              <a:rPr dirty="0">
                <a:solidFill>
                  <a:srgbClr val="FFFF00"/>
                </a:solidFill>
              </a:rPr>
              <a:t>Breast Screening Scotland </a:t>
            </a:r>
            <a:br>
              <a:rPr lang="en-GB" dirty="0">
                <a:solidFill>
                  <a:srgbClr val="FFFF00"/>
                </a:solidFill>
              </a:rPr>
            </a:br>
            <a:r>
              <a:rPr dirty="0">
                <a:solidFill>
                  <a:srgbClr val="FFFF00"/>
                </a:solidFill>
              </a:rPr>
              <a:t>has </a:t>
            </a:r>
            <a:r>
              <a:rPr u="sng" dirty="0">
                <a:solidFill>
                  <a:srgbClr val="FFFF00"/>
                </a:solidFill>
              </a:rPr>
              <a:t>major</a:t>
            </a:r>
            <a:r>
              <a:rPr dirty="0">
                <a:solidFill>
                  <a:srgbClr val="FFFF00"/>
                </a:solidFill>
              </a:rPr>
              <a:t> strengths too</a:t>
            </a:r>
          </a:p>
        </p:txBody>
      </p:sp>
      <p:sp>
        <p:nvSpPr>
          <p:cNvPr id="244" name="Text Placeholder 2"/>
          <p:cNvSpPr txBox="1">
            <a:spLocks noGrp="1"/>
          </p:cNvSpPr>
          <p:nvPr>
            <p:ph type="body" sz="half" idx="1"/>
          </p:nvPr>
        </p:nvSpPr>
        <p:spPr>
          <a:xfrm>
            <a:off x="5204405" y="2588191"/>
            <a:ext cx="7066390" cy="6949510"/>
          </a:xfrm>
          <a:prstGeom prst="rect">
            <a:avLst/>
          </a:prstGeom>
        </p:spPr>
        <p:txBody>
          <a:bodyPr/>
          <a:lstStyle/>
          <a:p>
            <a:pPr marL="467590" indent="-467590">
              <a:lnSpc>
                <a:spcPct val="90000"/>
              </a:lnSpc>
              <a:spcBef>
                <a:spcPts val="700"/>
              </a:spcBef>
              <a:defRPr sz="4200">
                <a:latin typeface="Calibri"/>
                <a:ea typeface="Calibri"/>
                <a:cs typeface="Calibri"/>
                <a:sym typeface="Calibri"/>
              </a:defRPr>
            </a:pPr>
            <a:r>
              <a:t>Separate National Breast Screening PACs</a:t>
            </a:r>
          </a:p>
          <a:p>
            <a:pPr marL="0" indent="0">
              <a:lnSpc>
                <a:spcPct val="90000"/>
              </a:lnSpc>
              <a:spcBef>
                <a:spcPts val="900"/>
              </a:spcBef>
              <a:buSzTx/>
              <a:buNone/>
              <a:defRPr sz="4200">
                <a:latin typeface="Calibri"/>
                <a:ea typeface="Calibri"/>
                <a:cs typeface="Calibri"/>
                <a:sym typeface="Calibri"/>
              </a:defRPr>
            </a:pPr>
            <a:endParaRPr/>
          </a:p>
          <a:p>
            <a:pPr marL="467590" indent="-467590">
              <a:lnSpc>
                <a:spcPct val="90000"/>
              </a:lnSpc>
              <a:spcBef>
                <a:spcPts val="700"/>
              </a:spcBef>
              <a:defRPr sz="4200">
                <a:latin typeface="Calibri"/>
                <a:ea typeface="Calibri"/>
                <a:cs typeface="Calibri"/>
                <a:sym typeface="Calibri"/>
              </a:defRPr>
            </a:pPr>
            <a:r>
              <a:t>National Breast Screening Fully Digital Electronic Patient Record</a:t>
            </a:r>
          </a:p>
          <a:p>
            <a:pPr marL="0" indent="0">
              <a:lnSpc>
                <a:spcPct val="90000"/>
              </a:lnSpc>
              <a:spcBef>
                <a:spcPts val="900"/>
              </a:spcBef>
              <a:buSzTx/>
              <a:buNone/>
              <a:defRPr sz="4200">
                <a:latin typeface="Calibri"/>
                <a:ea typeface="Calibri"/>
                <a:cs typeface="Calibri"/>
                <a:sym typeface="Calibri"/>
              </a:defRPr>
            </a:pPr>
            <a:endParaRPr/>
          </a:p>
          <a:p>
            <a:pPr marL="467590" indent="-467590">
              <a:lnSpc>
                <a:spcPct val="90000"/>
              </a:lnSpc>
              <a:spcBef>
                <a:spcPts val="700"/>
              </a:spcBef>
              <a:defRPr sz="4200">
                <a:latin typeface="Calibri"/>
                <a:ea typeface="Calibri"/>
                <a:cs typeface="Calibri"/>
                <a:sym typeface="Calibri"/>
              </a:defRPr>
            </a:pPr>
            <a:r>
              <a:t>National reported quality assurance performance measures</a:t>
            </a:r>
          </a:p>
        </p:txBody>
      </p:sp>
      <p:pic>
        <p:nvPicPr>
          <p:cNvPr id="245" name="Picture 4" descr="Picture 4"/>
          <p:cNvPicPr>
            <a:picLocks noChangeAspect="1"/>
          </p:cNvPicPr>
          <p:nvPr/>
        </p:nvPicPr>
        <p:blipFill>
          <a:blip r:embed="rId3">
            <a:extLst/>
          </a:blip>
          <a:stretch>
            <a:fillRect/>
          </a:stretch>
        </p:blipFill>
        <p:spPr>
          <a:xfrm>
            <a:off x="915045" y="3281106"/>
            <a:ext cx="3155566" cy="2073332"/>
          </a:xfrm>
          <a:prstGeom prst="rect">
            <a:avLst/>
          </a:prstGeom>
          <a:ln/>
        </p:spPr>
        <p:style>
          <a:lnRef idx="2">
            <a:schemeClr val="dk1"/>
          </a:lnRef>
          <a:fillRef idx="1">
            <a:schemeClr val="lt1"/>
          </a:fillRef>
          <a:effectRef idx="0">
            <a:schemeClr val="dk1"/>
          </a:effectRef>
          <a:fontRef idx="minor">
            <a:schemeClr val="dk1"/>
          </a:fontRef>
        </p:style>
      </p:pic>
      <p:pic>
        <p:nvPicPr>
          <p:cNvPr id="246" name="isdlogo.png" descr="isdlogo.png"/>
          <p:cNvPicPr>
            <a:picLocks noChangeAspect="1"/>
          </p:cNvPicPr>
          <p:nvPr/>
        </p:nvPicPr>
        <p:blipFill>
          <a:blip r:embed="rId4">
            <a:extLst/>
          </a:blip>
          <a:stretch>
            <a:fillRect/>
          </a:stretch>
        </p:blipFill>
        <p:spPr>
          <a:xfrm>
            <a:off x="303137" y="6697557"/>
            <a:ext cx="4379383" cy="2073332"/>
          </a:xfrm>
          <a:prstGeom prst="rect">
            <a:avLst/>
          </a:prstGeom>
          <a:ln/>
        </p:spPr>
        <p:style>
          <a:lnRef idx="2">
            <a:schemeClr val="dk1">
              <a:shade val="50000"/>
            </a:schemeClr>
          </a:lnRef>
          <a:fillRef idx="1">
            <a:schemeClr val="dk1"/>
          </a:fillRef>
          <a:effectRef idx="0">
            <a:schemeClr val="dk1"/>
          </a:effectRef>
          <a:fontRef idx="minor">
            <a:schemeClr val="lt1"/>
          </a:fontRef>
        </p:style>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51" name="Industrial Centre for Artificial Intelligence Research in Digital Diagnostics"/>
          <p:cNvSpPr txBox="1"/>
          <p:nvPr/>
        </p:nvSpPr>
        <p:spPr>
          <a:xfrm>
            <a:off x="169263" y="1493125"/>
            <a:ext cx="12666274" cy="10927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l" defTabSz="650240">
              <a:defRPr sz="3000">
                <a:solidFill>
                  <a:srgbClr val="002060"/>
                </a:solidFill>
                <a:latin typeface="Calibri"/>
                <a:ea typeface="Calibri"/>
                <a:cs typeface="Calibri"/>
                <a:sym typeface="Calibri"/>
              </a:defRPr>
            </a:lvl1pPr>
          </a:lstStyle>
          <a:p>
            <a:pPr algn="ctr"/>
            <a:r>
              <a:rPr sz="3200" dirty="0"/>
              <a:t>Industrial Centre for Artificial Intelligence Research in Digital Diagnostics</a:t>
            </a:r>
          </a:p>
        </p:txBody>
      </p:sp>
      <p:pic>
        <p:nvPicPr>
          <p:cNvPr id="252" name="image.png" descr="image.png"/>
          <p:cNvPicPr>
            <a:picLocks noChangeAspect="1"/>
          </p:cNvPicPr>
          <p:nvPr/>
        </p:nvPicPr>
        <p:blipFill>
          <a:blip r:embed="rId2">
            <a:extLst/>
          </a:blip>
          <a:stretch>
            <a:fillRect/>
          </a:stretch>
        </p:blipFill>
        <p:spPr>
          <a:xfrm>
            <a:off x="3470204" y="2923820"/>
            <a:ext cx="5671540" cy="5499949"/>
          </a:xfrm>
          <a:prstGeom prst="rect">
            <a:avLst/>
          </a:prstGeom>
          <a:ln w="12700">
            <a:miter lim="400000"/>
          </a:ln>
        </p:spPr>
      </p:pic>
      <p:pic>
        <p:nvPicPr>
          <p:cNvPr id="253" name="image.jpeg" descr="image.jpeg"/>
          <p:cNvPicPr>
            <a:picLocks noChangeAspect="1"/>
          </p:cNvPicPr>
          <p:nvPr/>
        </p:nvPicPr>
        <p:blipFill>
          <a:blip r:embed="rId3">
            <a:extLst/>
          </a:blip>
          <a:srcRect l="8537" t="40467" b="39717"/>
          <a:stretch>
            <a:fillRect/>
          </a:stretch>
        </p:blipFill>
        <p:spPr>
          <a:xfrm>
            <a:off x="10548338" y="8807590"/>
            <a:ext cx="1722687" cy="496714"/>
          </a:xfrm>
          <a:prstGeom prst="rect">
            <a:avLst/>
          </a:prstGeom>
          <a:ln w="12700">
            <a:miter lim="400000"/>
          </a:ln>
        </p:spPr>
      </p:pic>
      <p:grpSp>
        <p:nvGrpSpPr>
          <p:cNvPr id="259" name="Group"/>
          <p:cNvGrpSpPr/>
          <p:nvPr/>
        </p:nvGrpSpPr>
        <p:grpSpPr>
          <a:xfrm>
            <a:off x="298472" y="7768363"/>
            <a:ext cx="2867386" cy="772168"/>
            <a:chOff x="0" y="-1"/>
            <a:chExt cx="2867383" cy="772167"/>
          </a:xfrm>
        </p:grpSpPr>
        <p:pic>
          <p:nvPicPr>
            <p:cNvPr id="254" name="image.png" descr="image.png"/>
            <p:cNvPicPr>
              <a:picLocks noChangeAspect="1"/>
            </p:cNvPicPr>
            <p:nvPr/>
          </p:nvPicPr>
          <p:blipFill>
            <a:blip r:embed="rId4">
              <a:extLst/>
            </a:blip>
            <a:srcRect r="74957" b="8026"/>
            <a:stretch>
              <a:fillRect/>
            </a:stretch>
          </p:blipFill>
          <p:spPr>
            <a:xfrm>
              <a:off x="-1" y="-2"/>
              <a:ext cx="509655" cy="772166"/>
            </a:xfrm>
            <a:prstGeom prst="rect">
              <a:avLst/>
            </a:prstGeom>
            <a:ln w="12700" cap="flat">
              <a:noFill/>
              <a:miter lim="400000"/>
            </a:ln>
            <a:effectLst/>
          </p:spPr>
        </p:pic>
        <p:pic>
          <p:nvPicPr>
            <p:cNvPr id="255" name="image.png" descr="image.png"/>
            <p:cNvPicPr>
              <a:picLocks noChangeAspect="1"/>
            </p:cNvPicPr>
            <p:nvPr/>
          </p:nvPicPr>
          <p:blipFill>
            <a:blip r:embed="rId5">
              <a:extLst/>
            </a:blip>
            <a:stretch>
              <a:fillRect/>
            </a:stretch>
          </p:blipFill>
          <p:spPr>
            <a:xfrm>
              <a:off x="1653018" y="-2"/>
              <a:ext cx="575307" cy="772167"/>
            </a:xfrm>
            <a:prstGeom prst="rect">
              <a:avLst/>
            </a:prstGeom>
            <a:ln w="12700" cap="flat">
              <a:noFill/>
              <a:miter lim="400000"/>
            </a:ln>
            <a:effectLst/>
          </p:spPr>
        </p:pic>
        <p:pic>
          <p:nvPicPr>
            <p:cNvPr id="256" name="image.png" descr="image.png"/>
            <p:cNvPicPr>
              <a:picLocks noChangeAspect="1"/>
            </p:cNvPicPr>
            <p:nvPr/>
          </p:nvPicPr>
          <p:blipFill>
            <a:blip r:embed="rId6">
              <a:extLst/>
            </a:blip>
            <a:srcRect l="7919" t="28161" r="74026" b="32572"/>
            <a:stretch>
              <a:fillRect/>
            </a:stretch>
          </p:blipFill>
          <p:spPr>
            <a:xfrm>
              <a:off x="1123242" y="-2"/>
              <a:ext cx="449347" cy="772167"/>
            </a:xfrm>
            <a:prstGeom prst="rect">
              <a:avLst/>
            </a:prstGeom>
            <a:ln w="12700" cap="flat">
              <a:noFill/>
              <a:miter lim="400000"/>
            </a:ln>
            <a:effectLst/>
          </p:spPr>
        </p:pic>
        <p:pic>
          <p:nvPicPr>
            <p:cNvPr id="257" name="image.png" descr="image.png"/>
            <p:cNvPicPr>
              <a:picLocks noChangeAspect="1"/>
            </p:cNvPicPr>
            <p:nvPr/>
          </p:nvPicPr>
          <p:blipFill>
            <a:blip r:embed="rId7">
              <a:extLst/>
            </a:blip>
            <a:srcRect l="593" r="75088" b="5048"/>
            <a:stretch>
              <a:fillRect/>
            </a:stretch>
          </p:blipFill>
          <p:spPr>
            <a:xfrm>
              <a:off x="590083" y="23811"/>
              <a:ext cx="452730" cy="748355"/>
            </a:xfrm>
            <a:prstGeom prst="rect">
              <a:avLst/>
            </a:prstGeom>
            <a:ln w="12700" cap="flat">
              <a:noFill/>
              <a:miter lim="400000"/>
            </a:ln>
            <a:effectLst/>
          </p:spPr>
        </p:pic>
        <p:pic>
          <p:nvPicPr>
            <p:cNvPr id="258" name="image.png" descr="image.png"/>
            <p:cNvPicPr>
              <a:picLocks noChangeAspect="1"/>
            </p:cNvPicPr>
            <p:nvPr/>
          </p:nvPicPr>
          <p:blipFill>
            <a:blip r:embed="rId8">
              <a:extLst/>
            </a:blip>
            <a:stretch>
              <a:fillRect/>
            </a:stretch>
          </p:blipFill>
          <p:spPr>
            <a:xfrm>
              <a:off x="2308753" y="-2"/>
              <a:ext cx="558631" cy="772167"/>
            </a:xfrm>
            <a:prstGeom prst="rect">
              <a:avLst/>
            </a:prstGeom>
            <a:ln w="12700" cap="flat">
              <a:noFill/>
              <a:miter lim="400000"/>
            </a:ln>
            <a:effectLst/>
          </p:spPr>
        </p:pic>
      </p:grpSp>
      <p:pic>
        <p:nvPicPr>
          <p:cNvPr id="260" name="image.pdf" descr="image.pdf"/>
          <p:cNvPicPr>
            <a:picLocks noChangeAspect="1"/>
          </p:cNvPicPr>
          <p:nvPr/>
        </p:nvPicPr>
        <p:blipFill>
          <a:blip r:embed="rId9">
            <a:extLst/>
          </a:blip>
          <a:stretch>
            <a:fillRect/>
          </a:stretch>
        </p:blipFill>
        <p:spPr>
          <a:xfrm>
            <a:off x="8829665" y="8927252"/>
            <a:ext cx="1537550" cy="377052"/>
          </a:xfrm>
          <a:prstGeom prst="rect">
            <a:avLst/>
          </a:prstGeom>
          <a:ln w="12700">
            <a:miter lim="400000"/>
          </a:ln>
        </p:spPr>
      </p:pic>
      <p:sp>
        <p:nvSpPr>
          <p:cNvPr id="261" name="iCAIRD"/>
          <p:cNvSpPr txBox="1"/>
          <p:nvPr/>
        </p:nvSpPr>
        <p:spPr>
          <a:xfrm>
            <a:off x="4323193" y="300283"/>
            <a:ext cx="5512140" cy="13619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lvl1pPr algn="l" defTabSz="650240">
              <a:defRPr sz="8400">
                <a:solidFill>
                  <a:srgbClr val="002060"/>
                </a:solidFill>
                <a:latin typeface="Calisto MT"/>
                <a:ea typeface="Calisto MT"/>
                <a:cs typeface="Calisto MT"/>
                <a:sym typeface="Calisto MT"/>
              </a:defRPr>
            </a:lvl1pPr>
          </a:lstStyle>
          <a:p>
            <a:r>
              <a:rPr dirty="0" err="1"/>
              <a:t>iCAIRD</a:t>
            </a:r>
            <a:endParaRPr dirty="0"/>
          </a:p>
        </p:txBody>
      </p:sp>
      <p:sp>
        <p:nvSpPr>
          <p:cNvPr id="262" name="Innovate UK &amp; industry partners…"/>
          <p:cNvSpPr txBox="1"/>
          <p:nvPr/>
        </p:nvSpPr>
        <p:spPr>
          <a:xfrm>
            <a:off x="9446090" y="3917243"/>
            <a:ext cx="3272426" cy="23473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spAutoFit/>
          </a:bodyPr>
          <a:lstStyle/>
          <a:p>
            <a:pPr defTabSz="650240">
              <a:defRPr>
                <a:latin typeface="Calibri"/>
                <a:ea typeface="Calibri"/>
                <a:cs typeface="Calibri"/>
                <a:sym typeface="Calibri"/>
              </a:defRPr>
            </a:pPr>
            <a:r>
              <a:rPr sz="3600" dirty="0"/>
              <a:t>Innovate UK &amp; industry partners</a:t>
            </a:r>
          </a:p>
          <a:p>
            <a:pPr defTabSz="650240">
              <a:defRPr>
                <a:latin typeface="Calibri"/>
                <a:ea typeface="Calibri"/>
                <a:cs typeface="Calibri"/>
                <a:sym typeface="Calibri"/>
              </a:defRPr>
            </a:pPr>
            <a:r>
              <a:rPr sz="3600" dirty="0"/>
              <a:t>£15M</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64" name="Why AI in screening mammography?"/>
          <p:cNvSpPr txBox="1">
            <a:spLocks noGrp="1"/>
          </p:cNvSpPr>
          <p:nvPr>
            <p:ph type="title" idx="4294967295"/>
          </p:nvPr>
        </p:nvSpPr>
        <p:spPr>
          <a:xfrm>
            <a:off x="650238" y="390595"/>
            <a:ext cx="11704323" cy="1625601"/>
          </a:xfrm>
          <a:prstGeom prst="rect">
            <a:avLst/>
          </a:prstGeom>
          <a:solidFill>
            <a:schemeClr val="accent1">
              <a:lumMod val="60000"/>
              <a:lumOff val="40000"/>
            </a:schemeClr>
          </a:solidFill>
        </p:spPr>
        <p:txBody>
          <a:bodyPr lIns="65022" tIns="65022" rIns="65022" bIns="65022"/>
          <a:lstStyle>
            <a:lvl1pPr defTabSz="650240">
              <a:defRPr sz="5600">
                <a:latin typeface="Calibri"/>
                <a:ea typeface="Calibri"/>
                <a:cs typeface="Calibri"/>
                <a:sym typeface="Calibri"/>
              </a:defRPr>
            </a:lvl1pPr>
          </a:lstStyle>
          <a:p>
            <a:r>
              <a:rPr dirty="0"/>
              <a:t>Why AI in screening mammography?</a:t>
            </a:r>
          </a:p>
        </p:txBody>
      </p:sp>
      <p:sp>
        <p:nvSpPr>
          <p:cNvPr id="265" name="Becausemammographic reporting is repetitive and high volume…"/>
          <p:cNvSpPr txBox="1">
            <a:spLocks noGrp="1"/>
          </p:cNvSpPr>
          <p:nvPr>
            <p:ph type="body" idx="4294967295"/>
          </p:nvPr>
        </p:nvSpPr>
        <p:spPr>
          <a:xfrm>
            <a:off x="510412" y="2912959"/>
            <a:ext cx="11704323" cy="6027531"/>
          </a:xfrm>
          <a:prstGeom prst="rect">
            <a:avLst/>
          </a:prstGeom>
        </p:spPr>
        <p:txBody>
          <a:bodyPr lIns="65022" tIns="65022" rIns="65022" bIns="65022" anchor="t"/>
          <a:lstStyle/>
          <a:p>
            <a:pPr marL="422452" indent="-422452" defTabSz="572211">
              <a:spcBef>
                <a:spcPts val="600"/>
              </a:spcBef>
              <a:buSzPct val="100000"/>
              <a:buFont typeface="Arial"/>
              <a:defRPr sz="3600">
                <a:latin typeface="Calibri"/>
                <a:ea typeface="Calibri"/>
                <a:cs typeface="Calibri"/>
                <a:sym typeface="Calibri"/>
              </a:defRPr>
            </a:pPr>
            <a:r>
              <a:rPr dirty="0"/>
              <a:t> Because mammographic reporting is repetitive and high volume</a:t>
            </a:r>
          </a:p>
          <a:p>
            <a:pPr marL="422452" indent="-422452" defTabSz="572211">
              <a:spcBef>
                <a:spcPts val="600"/>
              </a:spcBef>
              <a:buSzPct val="100000"/>
              <a:buFont typeface="Arial"/>
              <a:defRPr sz="3600">
                <a:latin typeface="Calibri"/>
                <a:ea typeface="Calibri"/>
                <a:cs typeface="Calibri"/>
                <a:sym typeface="Calibri"/>
              </a:defRPr>
            </a:pPr>
            <a:endParaRPr dirty="0"/>
          </a:p>
          <a:p>
            <a:pPr marL="422452" indent="-422452" defTabSz="572211">
              <a:spcBef>
                <a:spcPts val="600"/>
              </a:spcBef>
              <a:buSzPct val="100000"/>
              <a:buFont typeface="Arial"/>
              <a:defRPr sz="3600">
                <a:latin typeface="Calibri"/>
                <a:ea typeface="Calibri"/>
                <a:cs typeface="Calibri"/>
                <a:sym typeface="Calibri"/>
              </a:defRPr>
            </a:pPr>
            <a:r>
              <a:rPr dirty="0"/>
              <a:t>Potential of AI to maintain or increase cancer detection rate without increasing the recall rate. Less false positives.</a:t>
            </a:r>
          </a:p>
          <a:p>
            <a:pPr marL="422452" indent="-422452" defTabSz="572211">
              <a:spcBef>
                <a:spcPts val="600"/>
              </a:spcBef>
              <a:buSzPct val="100000"/>
              <a:buFont typeface="Arial"/>
              <a:defRPr sz="3600">
                <a:latin typeface="Calibri"/>
                <a:ea typeface="Calibri"/>
                <a:cs typeface="Calibri"/>
                <a:sym typeface="Calibri"/>
              </a:defRPr>
            </a:pPr>
            <a:endParaRPr dirty="0"/>
          </a:p>
          <a:p>
            <a:pPr marL="422452" indent="-422452" defTabSz="572211">
              <a:spcBef>
                <a:spcPts val="600"/>
              </a:spcBef>
              <a:buSzPct val="100000"/>
              <a:buFont typeface="Arial"/>
              <a:defRPr sz="3600">
                <a:latin typeface="Calibri"/>
                <a:ea typeface="Calibri"/>
                <a:cs typeface="Calibri"/>
                <a:sym typeface="Calibri"/>
              </a:defRPr>
            </a:pPr>
            <a:r>
              <a:rPr dirty="0"/>
              <a:t>In Scotland, there is a workforce crisis with a shortage of radiologists. There is a long lead time to training as well whether for radiologists or advanced practitioners.</a:t>
            </a:r>
          </a:p>
        </p:txBody>
      </p:sp>
      <p:sp>
        <p:nvSpPr>
          <p:cNvPr id="266" name="Slide Number"/>
          <p:cNvSpPr txBox="1">
            <a:spLocks noGrp="1"/>
          </p:cNvSpPr>
          <p:nvPr>
            <p:ph type="sldNum" sz="quarter" idx="4294967295"/>
          </p:nvPr>
        </p:nvSpPr>
        <p:spPr>
          <a:xfrm>
            <a:off x="12709391" y="9242806"/>
            <a:ext cx="245734" cy="37134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2" tIns="65022" rIns="65022" bIns="65022" anchor="ctr"/>
          <a:lstStyle>
            <a:lvl1pPr algn="r" defTabSz="650240">
              <a:defRPr>
                <a:solidFill>
                  <a:srgbClr val="898989"/>
                </a:solidFill>
                <a:latin typeface="Calibri"/>
                <a:ea typeface="Calibri"/>
                <a:cs typeface="Calibri"/>
                <a:sym typeface="Calibri"/>
              </a:defRPr>
            </a:lvl1p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8" name="Picture 1" descr="Picture 1"/>
          <p:cNvPicPr>
            <a:picLocks noChangeAspect="1"/>
          </p:cNvPicPr>
          <p:nvPr/>
        </p:nvPicPr>
        <p:blipFill>
          <a:blip r:embed="rId3">
            <a:extLst/>
          </a:blip>
          <a:stretch>
            <a:fillRect/>
          </a:stretch>
        </p:blipFill>
        <p:spPr>
          <a:xfrm>
            <a:off x="3286267" y="89223"/>
            <a:ext cx="6685047" cy="9575154"/>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9D7CB"/>
            </a:gs>
            <a:gs pos="100000">
              <a:srgbClr val="9B41B5"/>
            </a:gs>
          </a:gsLst>
          <a:lin ang="5400000" scaled="0"/>
        </a:gradFill>
        <a:effectLst/>
      </p:bgPr>
    </p:bg>
    <p:spTree>
      <p:nvGrpSpPr>
        <p:cNvPr id="1" name=""/>
        <p:cNvGrpSpPr/>
        <p:nvPr/>
      </p:nvGrpSpPr>
      <p:grpSpPr>
        <a:xfrm>
          <a:off x="0" y="0"/>
          <a:ext cx="0" cy="0"/>
          <a:chOff x="0" y="0"/>
          <a:chExt cx="0" cy="0"/>
        </a:xfrm>
      </p:grpSpPr>
      <p:sp>
        <p:nvSpPr>
          <p:cNvPr id="272" name="Have we been here before?"/>
          <p:cNvSpPr txBox="1">
            <a:spLocks noGrp="1"/>
          </p:cNvSpPr>
          <p:nvPr>
            <p:ph type="title"/>
          </p:nvPr>
        </p:nvSpPr>
        <p:spPr>
          <a:prstGeom prst="rect">
            <a:avLst/>
          </a:prstGeom>
        </p:spPr>
        <p:txBody>
          <a:bodyPr/>
          <a:lstStyle>
            <a:lvl1pPr defTabSz="496569">
              <a:defRPr sz="6800"/>
            </a:lvl1pPr>
          </a:lstStyle>
          <a:p>
            <a:r>
              <a:t>Have we been here before?</a:t>
            </a:r>
          </a:p>
        </p:txBody>
      </p:sp>
      <p:sp>
        <p:nvSpPr>
          <p:cNvPr id="273" name="Diagnostic Accuracy of Digital Screening Mammography With and Without Computer-Aided Detection - Lehman CD, Wellman RD, Buist SM. JAMA Intern Med. 2015; 175(11): 1828-1837…"/>
          <p:cNvSpPr txBox="1">
            <a:spLocks noGrp="1"/>
          </p:cNvSpPr>
          <p:nvPr>
            <p:ph type="body" sz="half" idx="1"/>
          </p:nvPr>
        </p:nvSpPr>
        <p:spPr>
          <a:xfrm>
            <a:off x="1156496" y="2514749"/>
            <a:ext cx="6776892" cy="6451302"/>
          </a:xfrm>
          <a:prstGeom prst="rect">
            <a:avLst/>
          </a:prstGeom>
        </p:spPr>
        <p:txBody>
          <a:bodyPr anchor="t"/>
          <a:lstStyle/>
          <a:p>
            <a:r>
              <a:t>Diagnostic Accuracy of Digital Screening Mammography With and Without Computer-Aided Detection - Lehman CD, Wellman RD, Buist SM. JAMA Intern Med. 2015; 175(11): 1828-1837</a:t>
            </a:r>
          </a:p>
          <a:p>
            <a:r>
              <a:t>Screening performance was not improved with CAD on any metric assessed.</a:t>
            </a:r>
          </a:p>
        </p:txBody>
      </p:sp>
      <p:pic>
        <p:nvPicPr>
          <p:cNvPr id="274" name="Screenshot 2020-01-03 at 00.45.36.png" descr="Screenshot 2020-01-03 at 00.45.36.png"/>
          <p:cNvPicPr>
            <a:picLocks noChangeAspect="1"/>
          </p:cNvPicPr>
          <p:nvPr/>
        </p:nvPicPr>
        <p:blipFill>
          <a:blip r:embed="rId2">
            <a:extLst/>
          </a:blip>
          <a:stretch>
            <a:fillRect/>
          </a:stretch>
        </p:blipFill>
        <p:spPr>
          <a:xfrm>
            <a:off x="7906053" y="2622475"/>
            <a:ext cx="4391788" cy="623585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563</TotalTime>
  <Words>1610</Words>
  <Application>Microsoft Office PowerPoint</Application>
  <PresentationFormat>Custom</PresentationFormat>
  <Paragraphs>180</Paragraphs>
  <Slides>31</Slides>
  <Notes>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31</vt:i4>
      </vt:variant>
    </vt:vector>
  </HeadingPairs>
  <TitlesOfParts>
    <vt:vector size="49" baseType="lpstr">
      <vt:lpstr>Arial</vt:lpstr>
      <vt:lpstr>Arial Black</vt:lpstr>
      <vt:lpstr>Aspira Light</vt:lpstr>
      <vt:lpstr>Calibri</vt:lpstr>
      <vt:lpstr>Calisto MT</vt:lpstr>
      <vt:lpstr>Cambria</vt:lpstr>
      <vt:lpstr>Helvetica</vt:lpstr>
      <vt:lpstr>Helvetica Light</vt:lpstr>
      <vt:lpstr>Helvetica Neue</vt:lpstr>
      <vt:lpstr>Helvetica Neue Light</vt:lpstr>
      <vt:lpstr>Helvetica Neue Medium</vt:lpstr>
      <vt:lpstr>Helvetica Neue Thin</vt:lpstr>
      <vt:lpstr>Mangal</vt:lpstr>
      <vt:lpstr>Roboto</vt:lpstr>
      <vt:lpstr>Roboto Thin</vt:lpstr>
      <vt:lpstr>Segoe UI</vt:lpstr>
      <vt:lpstr>Times New Roman</vt:lpstr>
      <vt:lpstr>White</vt:lpstr>
      <vt:lpstr>ARTIFICIAL INTELLIGENCE IN MAMMOGRAPHY The Scottish Perspective</vt:lpstr>
      <vt:lpstr>Introduction</vt:lpstr>
      <vt:lpstr>Scottish Breast Screening Programme (SBSP)</vt:lpstr>
      <vt:lpstr>Scotland has major strengths</vt:lpstr>
      <vt:lpstr>Breast Screening Scotland  has major strengths too</vt:lpstr>
      <vt:lpstr>PowerPoint Presentation</vt:lpstr>
      <vt:lpstr>Why AI in screening mammography?</vt:lpstr>
      <vt:lpstr>PowerPoint Presentation</vt:lpstr>
      <vt:lpstr>Have we been here before?</vt:lpstr>
      <vt:lpstr>How is AI better?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TRUST</vt:lpstr>
      <vt:lpstr>The Safe Haven AI Platform (SHAIP)</vt:lpstr>
      <vt:lpstr>SHAIP</vt:lpstr>
      <vt:lpstr>SHAIP Screening Mammography Path</vt:lpstr>
      <vt:lpstr>PowerPoint Presentation</vt:lpstr>
      <vt:lpstr>PowerPoint Presentation</vt:lpstr>
      <vt:lpstr>PowerPoint Presentation</vt:lpstr>
      <vt:lpstr>BENEFITS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Artificial Intelligence in Mammography The Scottish Perspective</dc:title>
  <dc:creator>Khor, Wei</dc:creator>
  <cp:lastModifiedBy>Khor, Wei</cp:lastModifiedBy>
  <cp:revision>10</cp:revision>
  <dcterms:modified xsi:type="dcterms:W3CDTF">2020-01-14T09:40:13Z</dcterms:modified>
</cp:coreProperties>
</file>