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1" r:id="rId4"/>
    <p:sldId id="282" r:id="rId5"/>
    <p:sldId id="265" r:id="rId6"/>
    <p:sldId id="266" r:id="rId7"/>
    <p:sldId id="267" r:id="rId8"/>
    <p:sldId id="268" r:id="rId9"/>
    <p:sldId id="270" r:id="rId10"/>
    <p:sldId id="283" r:id="rId11"/>
    <p:sldId id="285" r:id="rId12"/>
    <p:sldId id="284" r:id="rId13"/>
    <p:sldId id="271" r:id="rId14"/>
    <p:sldId id="272" r:id="rId15"/>
    <p:sldId id="269" r:id="rId16"/>
    <p:sldId id="264" r:id="rId17"/>
    <p:sldId id="286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5544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563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59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511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043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18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700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536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080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473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8110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B007AA3-B471-4EF1-9F20-F3E95CB28BB0}" type="datetimeFigureOut">
              <a:rPr lang="en-GB" smtClean="0"/>
              <a:pPr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94CE1F9-D126-40C9-BACB-760098EC71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918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doses-from-computed-tomography-ct-examinations-in-the-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radiographic-and-fluoroscopic-x-rays-patient-dos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v.uk/government/publications/diagnostic-radiology-national-diagnostic-reference-levels-ndrls/nd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32399-2865-4BD4-BBFE-803EF69FA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368" y="2616590"/>
            <a:ext cx="9683261" cy="920017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Optimisation of paediatric x-ray examinations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71C047-9B34-4710-A2CA-4277BF3DF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30151"/>
            <a:ext cx="9144000" cy="2226920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Mark Worrall</a:t>
            </a:r>
          </a:p>
          <a:p>
            <a:pPr algn="ctr"/>
            <a:r>
              <a:rPr lang="en-GB" sz="2800" dirty="0"/>
              <a:t>Radiation Physics, Ninewells Hospital</a:t>
            </a:r>
          </a:p>
          <a:p>
            <a:pPr algn="ctr"/>
            <a:r>
              <a:rPr lang="en-GB" sz="2800" dirty="0"/>
              <a:t>Scottish Medical Physics Network (MPNET)</a:t>
            </a:r>
          </a:p>
          <a:p>
            <a:pPr algn="ctr"/>
            <a:r>
              <a:rPr lang="en-GB" sz="2800" dirty="0"/>
              <a:t>Chair of the IPEM paediatric optimisation working party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556E7C2-E829-4F90-A8C3-9369AD620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2383" y="-125040"/>
            <a:ext cx="8887233" cy="20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641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73268-8A6A-4856-B1E5-51BEC88D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17" y="177638"/>
            <a:ext cx="10772775" cy="1658198"/>
          </a:xfrm>
        </p:spPr>
        <p:txBody>
          <a:bodyPr>
            <a:normAutofit/>
          </a:bodyPr>
          <a:lstStyle/>
          <a:p>
            <a:r>
              <a:rPr lang="en-GB" sz="4000" dirty="0"/>
              <a:t>Computed Tomography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9551F3E-2617-4F14-84CA-F16313B43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9170883"/>
              </p:ext>
            </p:extLst>
          </p:nvPr>
        </p:nvGraphicFramePr>
        <p:xfrm>
          <a:off x="253216" y="1758466"/>
          <a:ext cx="11549575" cy="3419043"/>
        </p:xfrm>
        <a:graphic>
          <a:graphicData uri="http://schemas.openxmlformats.org/drawingml/2006/table">
            <a:tbl>
              <a:tblPr/>
              <a:tblGrid>
                <a:gridCol w="2602524">
                  <a:extLst>
                    <a:ext uri="{9D8B030D-6E8A-4147-A177-3AD203B41FA5}">
                      <a16:colId xmlns:a16="http://schemas.microsoft.com/office/drawing/2014/main" xmlns="" val="1505399436"/>
                    </a:ext>
                  </a:extLst>
                </a:gridCol>
                <a:gridCol w="2349304">
                  <a:extLst>
                    <a:ext uri="{9D8B030D-6E8A-4147-A177-3AD203B41FA5}">
                      <a16:colId xmlns:a16="http://schemas.microsoft.com/office/drawing/2014/main" xmlns="" val="982848293"/>
                    </a:ext>
                  </a:extLst>
                </a:gridCol>
                <a:gridCol w="1977917">
                  <a:extLst>
                    <a:ext uri="{9D8B030D-6E8A-4147-A177-3AD203B41FA5}">
                      <a16:colId xmlns:a16="http://schemas.microsoft.com/office/drawing/2014/main" xmlns="" val="3853509162"/>
                    </a:ext>
                  </a:extLst>
                </a:gridCol>
                <a:gridCol w="2143917">
                  <a:extLst>
                    <a:ext uri="{9D8B030D-6E8A-4147-A177-3AD203B41FA5}">
                      <a16:colId xmlns:a16="http://schemas.microsoft.com/office/drawing/2014/main" xmlns="" val="1715241518"/>
                    </a:ext>
                  </a:extLst>
                </a:gridCol>
                <a:gridCol w="2475913">
                  <a:extLst>
                    <a:ext uri="{9D8B030D-6E8A-4147-A177-3AD203B41FA5}">
                      <a16:colId xmlns:a16="http://schemas.microsoft.com/office/drawing/2014/main" xmlns="" val="2139486474"/>
                    </a:ext>
                  </a:extLst>
                </a:gridCol>
              </a:tblGrid>
              <a:tr h="1163845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Examination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Clinical indication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Scan region / technique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CTD</a:t>
                      </a:r>
                      <a:r>
                        <a:rPr lang="en-GB" sz="1800" b="0" baseline="-25000">
                          <a:solidFill>
                            <a:srgbClr val="0B0C0C"/>
                          </a:solidFill>
                          <a:effectLst/>
                          <a:latin typeface="inherit"/>
                        </a:rPr>
                        <a:t>vol</a:t>
                      </a:r>
                      <a:r>
                        <a:rPr lang="en-GB" sz="18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 per sequence (mGy)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DLP per complete examination (mGy cm)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35737"/>
                  </a:ext>
                </a:extLst>
              </a:tr>
              <a:tr h="669636"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Paediatric head: 0–1 y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Trauma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All sequences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25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350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249842"/>
                  </a:ext>
                </a:extLst>
              </a:tr>
              <a:tr h="915926"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Paediatric head: &gt;1–5 y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Trauma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All sequences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40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650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9268405"/>
                  </a:ext>
                </a:extLst>
              </a:tr>
              <a:tr h="669636"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Paediatric head: &gt;5 y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Trauma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>
                          <a:effectLst/>
                          <a:latin typeface="inherit"/>
                        </a:rPr>
                        <a:t>All sequences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 dirty="0">
                          <a:effectLst/>
                          <a:latin typeface="inherit"/>
                        </a:rPr>
                        <a:t>60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 dirty="0">
                          <a:effectLst/>
                          <a:latin typeface="inherit"/>
                        </a:rPr>
                        <a:t>860</a:t>
                      </a:r>
                    </a:p>
                  </a:txBody>
                  <a:tcPr marL="91140" marR="94938" marT="94938" marB="94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42082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0BFA958-A1E2-41D2-AEDD-8D9977732173}"/>
              </a:ext>
            </a:extLst>
          </p:cNvPr>
          <p:cNvSpPr txBox="1">
            <a:spLocks/>
          </p:cNvSpPr>
          <p:nvPr/>
        </p:nvSpPr>
        <p:spPr>
          <a:xfrm>
            <a:off x="719137" y="5598942"/>
            <a:ext cx="1953725" cy="51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Taken from  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0122B913-D9BA-48D7-93F5-3876E6A3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666" y="5682727"/>
            <a:ext cx="6898666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B8CC4"/>
                </a:solidFill>
                <a:effectLst/>
                <a:latin typeface="nta"/>
                <a:hlinkClick r:id="rId2"/>
              </a:rPr>
              <a:t>PHE-CRCE-013: Doses from computed tomography (CT) examinations in the UK (2011 Review).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275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07720-1FE5-4CC8-8085-DB1931A2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816" y="95400"/>
            <a:ext cx="10772775" cy="592988"/>
          </a:xfrm>
        </p:spPr>
        <p:txBody>
          <a:bodyPr>
            <a:noAutofit/>
          </a:bodyPr>
          <a:lstStyle/>
          <a:p>
            <a:r>
              <a:rPr lang="en-GB" sz="4400" dirty="0"/>
              <a:t>Fluoroscopy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A4B7A8-F755-49A2-BC08-C2D7FDA6F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89" y="6371003"/>
            <a:ext cx="1865627" cy="3915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 Taken from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4151F88-38B2-4CAE-A1B7-F686A7927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8249734"/>
              </p:ext>
            </p:extLst>
          </p:nvPr>
        </p:nvGraphicFramePr>
        <p:xfrm>
          <a:off x="2477333" y="705602"/>
          <a:ext cx="742632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525">
                  <a:extLst>
                    <a:ext uri="{9D8B030D-6E8A-4147-A177-3AD203B41FA5}">
                      <a16:colId xmlns:a16="http://schemas.microsoft.com/office/drawing/2014/main" xmlns="" val="4051338197"/>
                    </a:ext>
                  </a:extLst>
                </a:gridCol>
                <a:gridCol w="1856936">
                  <a:extLst>
                    <a:ext uri="{9D8B030D-6E8A-4147-A177-3AD203B41FA5}">
                      <a16:colId xmlns:a16="http://schemas.microsoft.com/office/drawing/2014/main" xmlns="" val="788893626"/>
                    </a:ext>
                  </a:extLst>
                </a:gridCol>
                <a:gridCol w="2672861">
                  <a:extLst>
                    <a:ext uri="{9D8B030D-6E8A-4147-A177-3AD203B41FA5}">
                      <a16:colId xmlns:a16="http://schemas.microsoft.com/office/drawing/2014/main" xmlns="" val="3712915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Examination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Std. Age (</a:t>
                      </a:r>
                      <a:r>
                        <a:rPr lang="en-GB" sz="2000" dirty="0" err="1"/>
                        <a:t>yrs</a:t>
                      </a:r>
                      <a:r>
                        <a:rPr lang="en-GB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DAP per exam (</a:t>
                      </a:r>
                      <a:r>
                        <a:rPr lang="en-GB" sz="2000" dirty="0" err="1"/>
                        <a:t>Gy</a:t>
                      </a:r>
                      <a:r>
                        <a:rPr lang="en-GB" sz="2000" dirty="0"/>
                        <a:t> cm^2)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814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Micturating cystourethrography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305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61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333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6321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03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Barium 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265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546612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8743309"/>
                  </a:ext>
                </a:extLst>
              </a:tr>
              <a:tr h="29159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2303515"/>
                  </a:ext>
                </a:extLst>
              </a:tr>
              <a:tr h="254508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81993"/>
                  </a:ext>
                </a:extLst>
              </a:tr>
              <a:tr h="217424">
                <a:tc>
                  <a:txBody>
                    <a:bodyPr/>
                    <a:lstStyle/>
                    <a:p>
                      <a:r>
                        <a:rPr lang="en-GB" sz="1600" dirty="0"/>
                        <a:t>Barium swallow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5213789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728585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2330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4873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5136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35E5D0-1797-405A-BA6E-0AECD98B2ABC}"/>
              </a:ext>
            </a:extLst>
          </p:cNvPr>
          <p:cNvSpPr/>
          <p:nvPr/>
        </p:nvSpPr>
        <p:spPr>
          <a:xfrm>
            <a:off x="1852978" y="6389752"/>
            <a:ext cx="100482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B0C0C"/>
                </a:solidFill>
                <a:latin typeface="nta"/>
              </a:rPr>
              <a:t> </a:t>
            </a:r>
            <a:r>
              <a:rPr lang="en-GB" sz="1600" dirty="0">
                <a:solidFill>
                  <a:srgbClr val="4C2C92"/>
                </a:solidFill>
                <a:latin typeface="nta"/>
                <a:hlinkClick r:id="rId2"/>
              </a:rPr>
              <a:t>HPA-CRCE-034: Doses to patients from radiographic and fluoroscopic X-ray imaging procedures in the UK (2010 review)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161219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73268-8A6A-4856-B1E5-51BEC88D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17" y="177638"/>
            <a:ext cx="10772775" cy="1658198"/>
          </a:xfrm>
        </p:spPr>
        <p:txBody>
          <a:bodyPr>
            <a:normAutofit/>
          </a:bodyPr>
          <a:lstStyle/>
          <a:p>
            <a:r>
              <a:rPr lang="en-GB" sz="4000" dirty="0"/>
              <a:t>Radiography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090C0D6-4FA2-4D4C-AD76-3EE532B87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716258"/>
            <a:ext cx="10753725" cy="272913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GB" sz="3600" dirty="0"/>
              <a:t>None!</a:t>
            </a:r>
          </a:p>
          <a:p>
            <a:pPr lvl="2">
              <a:buFont typeface="Wingdings" pitchFamily="2" charset="2"/>
              <a:buChar char="§"/>
            </a:pPr>
            <a:r>
              <a:rPr lang="en-GB" sz="2800" i="0" dirty="0"/>
              <a:t>Paediatric data requested in 2010 national radiographic dose audit</a:t>
            </a:r>
          </a:p>
          <a:p>
            <a:pPr lvl="2">
              <a:buFont typeface="Wingdings" pitchFamily="2" charset="2"/>
              <a:buChar char="§"/>
            </a:pPr>
            <a:r>
              <a:rPr lang="en-GB" sz="2800" i="0" dirty="0"/>
              <a:t>Paediatric hospitals directly targeted</a:t>
            </a:r>
          </a:p>
          <a:p>
            <a:pPr lvl="2">
              <a:buFont typeface="Wingdings" pitchFamily="2" charset="2"/>
              <a:buChar char="§"/>
            </a:pPr>
            <a:r>
              <a:rPr lang="en-GB" sz="2800" i="0" dirty="0"/>
              <a:t>Not enough data submitted with patient weight information for national DRL to be proposed</a:t>
            </a:r>
          </a:p>
        </p:txBody>
      </p:sp>
    </p:spTree>
    <p:extLst>
      <p:ext uri="{BB962C8B-B14F-4D97-AF65-F5344CB8AC3E}">
        <p14:creationId xmlns:p14="http://schemas.microsoft.com/office/powerpoint/2010/main" xmlns="" val="123293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3E9F3-6F75-4A6A-9E5A-B0A2FEB2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218173"/>
            <a:ext cx="10772775" cy="977581"/>
          </a:xfrm>
        </p:spPr>
        <p:txBody>
          <a:bodyPr/>
          <a:lstStyle/>
          <a:p>
            <a:r>
              <a:rPr lang="en-GB" dirty="0"/>
              <a:t>Why do we need weight information?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F0AE832-84BE-4BE5-B23F-09FA73843208}"/>
              </a:ext>
            </a:extLst>
          </p:cNvPr>
          <p:cNvCxnSpPr/>
          <p:nvPr/>
        </p:nvCxnSpPr>
        <p:spPr>
          <a:xfrm>
            <a:off x="3362180" y="1441936"/>
            <a:ext cx="0" cy="267465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5B5B474C-80FD-4782-9747-8A05B4C2D15F}"/>
              </a:ext>
            </a:extLst>
          </p:cNvPr>
          <p:cNvSpPr txBox="1">
            <a:spLocks/>
          </p:cNvSpPr>
          <p:nvPr/>
        </p:nvSpPr>
        <p:spPr>
          <a:xfrm>
            <a:off x="657223" y="4482937"/>
            <a:ext cx="10753725" cy="156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GB" dirty="0"/>
              <a:t>For paediatric examinations, the spread of data is too wide for the meaningful selection of a single national DRL for all patients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Categorisation by age does not work (except for CT exams of the head)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Examinations of the body must be categorised by weight (or measured patient size)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8B5021D-E335-4B9E-9E81-41CAE33F81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1756" y="1562104"/>
            <a:ext cx="4572396" cy="27434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5BBE5B0-604A-40BF-8AE6-F3FA35E632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0122" y="1562115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884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155FF-9B8C-43D7-9124-F3A22A9D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243238"/>
            <a:ext cx="10772775" cy="893169"/>
          </a:xfrm>
        </p:spPr>
        <p:txBody>
          <a:bodyPr>
            <a:normAutofit/>
          </a:bodyPr>
          <a:lstStyle/>
          <a:p>
            <a:r>
              <a:rPr lang="en-GB" sz="4000" dirty="0"/>
              <a:t>UK national paediatric dose audits are on the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75EE4-DA9B-4ED9-80A6-545051064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06768"/>
            <a:ext cx="10753725" cy="5134712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Run by the Institute of Physics and Engineering in Medicine (IPEM)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In collaboration with Public Health England (PHE)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CT dose audit launching soon (May probably)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run alongside PHE led adult national patient dose audit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be followed by fluoroscopy / interventional patient dose audit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be followed by radiographic patient dose audit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paediatric national dose audits </a:t>
            </a:r>
            <a:r>
              <a:rPr lang="en-GB" b="1" u="sng" dirty="0"/>
              <a:t>will require </a:t>
            </a:r>
            <a:r>
              <a:rPr lang="en-GB" dirty="0"/>
              <a:t>weight information for each patient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dose audit uses an Excel pro-forma and will be circulated via a well used Medical Physics </a:t>
            </a:r>
            <a:r>
              <a:rPr lang="en-GB" dirty="0" err="1"/>
              <a:t>mailbase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dose audits have been approved for CPD accreditation by the </a:t>
            </a:r>
            <a:r>
              <a:rPr lang="en-GB" dirty="0" err="1"/>
              <a:t>SCoR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i="0" dirty="0"/>
              <a:t>We suggest they be completed by radiographers and medical physics colleagues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dirty="0"/>
              <a:t>The paediatric national dose audits will lead to updated national DRLs!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dirty="0"/>
              <a:t>The biggest barrier to successful dose audits is the provision of weight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Are you in a position to weigh patients, or obtain weight from another clinical system?</a:t>
            </a:r>
            <a:endParaRPr lang="en-GB" i="0" dirty="0"/>
          </a:p>
          <a:p>
            <a:pPr lvl="2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92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893CC-7E0C-4185-863D-98BE5244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24424"/>
            <a:ext cx="10772775" cy="1183869"/>
          </a:xfrm>
        </p:spPr>
        <p:txBody>
          <a:bodyPr>
            <a:normAutofit/>
          </a:bodyPr>
          <a:lstStyle/>
          <a:p>
            <a:r>
              <a:rPr lang="en-GB" sz="3600" dirty="0"/>
              <a:t>What can the paediatric SIG do to help with optimisation?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63041-594E-49E1-8E2C-12F12F24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294225"/>
            <a:ext cx="10753725" cy="5317587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Facilitating the collection of useful comparative data…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There is little point in undertaking competing Scottish national dose audits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Let’s all participate in the UK wide one launching soon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Happy to consider this in the future…</a:t>
            </a:r>
          </a:p>
          <a:p>
            <a:pPr marL="0" lvl="2" indent="0">
              <a:buNone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Facilitate collection and dissemination of useful comparative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Reject statistics, repeat rates?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Average doses for other regularly undertaken examinations that are not included in the UK national dose audits?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Protocol selections?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MPNET can help design the studies and analyse the 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Then local multi-disciplinary teams can use this data to evaluate and improve their own practice</a:t>
            </a:r>
          </a:p>
        </p:txBody>
      </p:sp>
    </p:spTree>
    <p:extLst>
      <p:ext uri="{BB962C8B-B14F-4D97-AF65-F5344CB8AC3E}">
        <p14:creationId xmlns:p14="http://schemas.microsoft.com/office/powerpoint/2010/main" xmlns="" val="21372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AD348A-0255-4429-8F9F-F7A3E1B2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395686"/>
            <a:ext cx="10772775" cy="1053289"/>
          </a:xfrm>
        </p:spPr>
        <p:txBody>
          <a:bodyPr>
            <a:normAutofit/>
          </a:bodyPr>
          <a:lstStyle/>
          <a:p>
            <a:r>
              <a:rPr lang="en-GB" sz="4800" dirty="0"/>
              <a:t>How can we work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348F9D-0CC9-4FD4-A9A6-DF8013F16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36217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200" dirty="0"/>
              <a:t>Educational events or materials?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800" i="0" dirty="0"/>
              <a:t>Technology is advancing all the time – is there a role for MPNET in delivering training on how certain components work?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400" i="0" dirty="0"/>
              <a:t>e.g. I have recently delivered local training on how iterative reconstruction works to NHS Tayside CT radiographers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400" dirty="0"/>
              <a:t>What about flat panel detectors in fluoroscopy?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400" dirty="0"/>
              <a:t>What about how fluoroscopy equipment selects kV, mA during an examination?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400" dirty="0"/>
              <a:t>What about DR vs. CR technology in radiography?  Why is DR lower dose?</a:t>
            </a:r>
          </a:p>
        </p:txBody>
      </p:sp>
    </p:spTree>
    <p:extLst>
      <p:ext uri="{BB962C8B-B14F-4D97-AF65-F5344CB8AC3E}">
        <p14:creationId xmlns:p14="http://schemas.microsoft.com/office/powerpoint/2010/main" xmlns="" val="10306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AD348A-0255-4429-8F9F-F7A3E1B2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98739"/>
            <a:ext cx="10772775" cy="1053289"/>
          </a:xfrm>
        </p:spPr>
        <p:txBody>
          <a:bodyPr>
            <a:normAutofit/>
          </a:bodyPr>
          <a:lstStyle/>
          <a:p>
            <a:r>
              <a:rPr lang="en-GB" sz="4800" dirty="0"/>
              <a:t>How can we work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348F9D-0CC9-4FD4-A9A6-DF8013F16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78640"/>
            <a:ext cx="10753725" cy="5247245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800" dirty="0"/>
              <a:t>Short projects – What would happen if?  Does it matter if?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i="0" dirty="0"/>
              <a:t>Have you ever wondered what the effect of changing something on your equipment would be?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i="0" dirty="0"/>
              <a:t>e.g. are you curious to know what would happen to the AEC functionality on a CT scanner if the patient wasn’t centred?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i="0" dirty="0"/>
              <a:t>Are you curious to know whether it matters which mattress you use during a fluoroscopy procedure?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i="0" dirty="0"/>
              <a:t>Are you curious to know whether the anode-heel effect in general radiography is better than a gonad shield?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i="0" dirty="0"/>
              <a:t>Do you have time to investigate?  Do you only get to do research as part of an MSc or other qualification?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i="0" dirty="0"/>
              <a:t>Medical physics have a steady stream of trainees who are all </a:t>
            </a:r>
            <a:r>
              <a:rPr lang="en-GB" sz="2400" i="0" u="sng" dirty="0"/>
              <a:t>required</a:t>
            </a:r>
            <a:r>
              <a:rPr lang="en-GB" sz="2400" i="0" dirty="0"/>
              <a:t> to undertake a research project as part of their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i="0" dirty="0"/>
              <a:t>Let’s use our resources wisely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/>
              <a:t>Any other ideas?</a:t>
            </a:r>
          </a:p>
        </p:txBody>
      </p:sp>
    </p:spTree>
    <p:extLst>
      <p:ext uri="{BB962C8B-B14F-4D97-AF65-F5344CB8AC3E}">
        <p14:creationId xmlns:p14="http://schemas.microsoft.com/office/powerpoint/2010/main" xmlns="" val="32110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BC246-C91D-408C-81CF-44B96B94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xmlns="" val="126478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E7229-DD06-4313-BCB7-3EEE565F4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19697"/>
            <a:ext cx="10772775" cy="1658198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D7AE7-08A1-4DB7-9621-49A32D3A5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777895"/>
            <a:ext cx="10753725" cy="4425957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Assumed knowledge: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Who are MPNET?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What is optimisation?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Where is optimisation undertaken?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Who undertakes optimisation?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How do we gauge optimisation?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Existing sources of comparative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What is the current status of paediatric DRLs in the UK?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UK national paediatric dose audits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What other work could the Scottish paediatric SIG look at?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How can we work together moving forward?</a:t>
            </a:r>
          </a:p>
        </p:txBody>
      </p:sp>
    </p:spTree>
    <p:extLst>
      <p:ext uri="{BB962C8B-B14F-4D97-AF65-F5344CB8AC3E}">
        <p14:creationId xmlns:p14="http://schemas.microsoft.com/office/powerpoint/2010/main" xmlns="" val="58472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99E91-0E13-44C8-AD1A-204ADE2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72921"/>
            <a:ext cx="10772775" cy="1658198"/>
          </a:xfrm>
        </p:spPr>
        <p:txBody>
          <a:bodyPr/>
          <a:lstStyle/>
          <a:p>
            <a:r>
              <a:rPr lang="en-GB" dirty="0"/>
              <a:t>Where is optimisation undertaken?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C12727F-1394-4C60-869D-19376C73C085}"/>
              </a:ext>
            </a:extLst>
          </p:cNvPr>
          <p:cNvGrpSpPr/>
          <p:nvPr/>
        </p:nvGrpSpPr>
        <p:grpSpPr>
          <a:xfrm>
            <a:off x="6468534" y="2254310"/>
            <a:ext cx="4323644" cy="3485852"/>
            <a:chOff x="4041423" y="1693333"/>
            <a:chExt cx="4323644" cy="348585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B087D6C-ABA5-4A68-96E1-C87F4CD0A7D1}"/>
                </a:ext>
              </a:extLst>
            </p:cNvPr>
            <p:cNvSpPr txBox="1"/>
            <p:nvPr/>
          </p:nvSpPr>
          <p:spPr>
            <a:xfrm>
              <a:off x="4041423" y="2540001"/>
              <a:ext cx="4323644" cy="263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763" lvl="1" algn="ctr"/>
              <a:r>
                <a:rPr lang="en-GB" u="sng" dirty="0"/>
                <a:t>Selection of equipment</a:t>
              </a:r>
            </a:p>
            <a:p>
              <a:pPr marL="4763" lvl="1" algn="ctr"/>
              <a:endParaRPr lang="en-GB" sz="1000" u="sng" dirty="0"/>
            </a:p>
            <a:p>
              <a:pPr marL="0" lvl="2"/>
              <a:r>
                <a:rPr lang="en-GB" dirty="0"/>
                <a:t>Departments have a mix of equipment; where possible send higher risk cohorts to lower dose equipment</a:t>
              </a:r>
            </a:p>
            <a:p>
              <a:pPr marL="0" lvl="2"/>
              <a:endParaRPr lang="en-GB" sz="1000" dirty="0"/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DDR vs. CR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Iterative reconstruction CT vs. filtered back projection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Flat panel detector vs. image intensifier</a:t>
              </a:r>
              <a:endParaRPr lang="en-GB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F2E1DC55-4C7C-4249-9D57-B00129019900}"/>
                </a:ext>
              </a:extLst>
            </p:cNvPr>
            <p:cNvGrpSpPr/>
            <p:nvPr/>
          </p:nvGrpSpPr>
          <p:grpSpPr>
            <a:xfrm>
              <a:off x="5328356" y="1693333"/>
              <a:ext cx="1682045" cy="440267"/>
              <a:chOff x="5328356" y="1693333"/>
              <a:chExt cx="1682045" cy="44026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F0D40B9A-2620-46C2-96A6-D97B5F95C07D}"/>
                  </a:ext>
                </a:extLst>
              </p:cNvPr>
              <p:cNvSpPr txBox="1"/>
              <p:nvPr/>
            </p:nvSpPr>
            <p:spPr>
              <a:xfrm>
                <a:off x="5396090" y="1704623"/>
                <a:ext cx="1591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Patient attends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A5327487-07F1-4402-9805-373C8ADE8C13}"/>
                  </a:ext>
                </a:extLst>
              </p:cNvPr>
              <p:cNvSpPr/>
              <p:nvPr/>
            </p:nvSpPr>
            <p:spPr>
              <a:xfrm>
                <a:off x="5328356" y="1693333"/>
                <a:ext cx="1682045" cy="440267"/>
              </a:xfrm>
              <a:prstGeom prst="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81E6401-F1B8-498C-A19B-8389D2D667A9}"/>
              </a:ext>
            </a:extLst>
          </p:cNvPr>
          <p:cNvGrpSpPr/>
          <p:nvPr/>
        </p:nvGrpSpPr>
        <p:grpSpPr>
          <a:xfrm>
            <a:off x="1021645" y="2265598"/>
            <a:ext cx="4323644" cy="3864365"/>
            <a:chOff x="163689" y="1704623"/>
            <a:chExt cx="4323644" cy="386436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CF04C003-F83C-4A4F-9D86-465D5C480795}"/>
                </a:ext>
              </a:extLst>
            </p:cNvPr>
            <p:cNvGrpSpPr/>
            <p:nvPr/>
          </p:nvGrpSpPr>
          <p:grpSpPr>
            <a:xfrm>
              <a:off x="1682044" y="1704623"/>
              <a:ext cx="1264356" cy="395111"/>
              <a:chOff x="677333" y="1670756"/>
              <a:chExt cx="1264356" cy="39511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D805A9B-DA43-4C80-BD5C-CA836AFB8281}"/>
                  </a:ext>
                </a:extLst>
              </p:cNvPr>
              <p:cNvSpPr txBox="1"/>
              <p:nvPr/>
            </p:nvSpPr>
            <p:spPr>
              <a:xfrm>
                <a:off x="699910" y="1670756"/>
                <a:ext cx="1219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Pre-patient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D4B57D65-270F-4A66-BC4D-61FF75580793}"/>
                  </a:ext>
                </a:extLst>
              </p:cNvPr>
              <p:cNvSpPr/>
              <p:nvPr/>
            </p:nvSpPr>
            <p:spPr>
              <a:xfrm>
                <a:off x="677333" y="1670756"/>
                <a:ext cx="1264356" cy="395111"/>
              </a:xfrm>
              <a:prstGeom prst="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B8D3026-040E-4D60-B85D-BAA03A882801}"/>
                </a:ext>
              </a:extLst>
            </p:cNvPr>
            <p:cNvSpPr txBox="1"/>
            <p:nvPr/>
          </p:nvSpPr>
          <p:spPr>
            <a:xfrm>
              <a:off x="163689" y="2398889"/>
              <a:ext cx="432364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763" lvl="1" algn="ctr"/>
              <a:r>
                <a:rPr lang="en-GB" u="sng" dirty="0"/>
                <a:t>Protocol set-up</a:t>
              </a:r>
            </a:p>
            <a:p>
              <a:pPr marL="4763" lvl="1" algn="ctr"/>
              <a:endParaRPr lang="en-GB" sz="1000" u="sng" dirty="0"/>
            </a:p>
            <a:p>
              <a:pPr marL="0" lvl="2"/>
              <a:r>
                <a:rPr lang="en-GB" dirty="0"/>
                <a:t>What is the level of image quality required?</a:t>
              </a:r>
            </a:p>
            <a:p>
              <a:pPr marL="0" lvl="2"/>
              <a:endParaRPr lang="en-GB" sz="1000" dirty="0"/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Examination kV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AEC choice; AEC receptor dose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CT </a:t>
              </a:r>
              <a:r>
                <a:rPr lang="en-GB" i="1" dirty="0" err="1"/>
                <a:t>mA</a:t>
              </a:r>
              <a:r>
                <a:rPr lang="en-GB" i="1" dirty="0"/>
                <a:t> modulation quality indicator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PPS and dose mode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endParaRPr lang="en-GB" i="1" dirty="0"/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Image processing</a:t>
              </a:r>
            </a:p>
            <a:p>
              <a:pPr marL="728663" lvl="4" indent="179388">
                <a:buFont typeface="Wingdings" pitchFamily="2" charset="2"/>
                <a:buChar char="§"/>
              </a:pPr>
              <a:r>
                <a:rPr lang="en-GB" i="1" dirty="0"/>
                <a:t>Reconstruction, for-display processing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917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99E91-0E13-44C8-AD1A-204ADE2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20974"/>
            <a:ext cx="10772775" cy="1658198"/>
          </a:xfrm>
        </p:spPr>
        <p:txBody>
          <a:bodyPr/>
          <a:lstStyle/>
          <a:p>
            <a:r>
              <a:rPr lang="en-GB" dirty="0"/>
              <a:t>Where is optimisation undertaken?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75F18DB-F5D4-4EF7-832F-710B9D0E99BC}"/>
              </a:ext>
            </a:extLst>
          </p:cNvPr>
          <p:cNvGrpSpPr/>
          <p:nvPr/>
        </p:nvGrpSpPr>
        <p:grpSpPr>
          <a:xfrm>
            <a:off x="6366933" y="1512711"/>
            <a:ext cx="4594578" cy="1843798"/>
            <a:chOff x="6468533" y="2246489"/>
            <a:chExt cx="4594578" cy="18437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7533E831-347E-4C18-B232-859090576C89}"/>
                </a:ext>
              </a:extLst>
            </p:cNvPr>
            <p:cNvSpPr txBox="1"/>
            <p:nvPr/>
          </p:nvSpPr>
          <p:spPr>
            <a:xfrm>
              <a:off x="6468533" y="2889958"/>
              <a:ext cx="45945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Markers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Comments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Additional processing for duplicate images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i="1" dirty="0"/>
                <a:t>Additional views; repeat views</a:t>
              </a:r>
              <a:endParaRPr lang="en-GB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D184CC73-9E82-4175-B1DC-F6A4A679E225}"/>
                </a:ext>
              </a:extLst>
            </p:cNvPr>
            <p:cNvGrpSpPr/>
            <p:nvPr/>
          </p:nvGrpSpPr>
          <p:grpSpPr>
            <a:xfrm>
              <a:off x="8082845" y="2246489"/>
              <a:ext cx="1648178" cy="417689"/>
              <a:chOff x="7281334" y="1693333"/>
              <a:chExt cx="1648178" cy="417689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30F61ACB-767F-422A-BFFE-A93F2BD0F272}"/>
                  </a:ext>
                </a:extLst>
              </p:cNvPr>
              <p:cNvSpPr txBox="1"/>
              <p:nvPr/>
            </p:nvSpPr>
            <p:spPr>
              <a:xfrm>
                <a:off x="7281334" y="1704622"/>
                <a:ext cx="1648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Post-processing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20FABD6B-A581-4DCE-8D8C-BC9F64E96115}"/>
                  </a:ext>
                </a:extLst>
              </p:cNvPr>
              <p:cNvSpPr/>
              <p:nvPr/>
            </p:nvSpPr>
            <p:spPr>
              <a:xfrm>
                <a:off x="7292622" y="1693333"/>
                <a:ext cx="1603022" cy="417689"/>
              </a:xfrm>
              <a:prstGeom prst="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612A326D-E37C-4919-9AF0-243E7526984C}"/>
              </a:ext>
            </a:extLst>
          </p:cNvPr>
          <p:cNvGrpSpPr/>
          <p:nvPr/>
        </p:nvGrpSpPr>
        <p:grpSpPr>
          <a:xfrm>
            <a:off x="1021645" y="1490134"/>
            <a:ext cx="8935156" cy="5181179"/>
            <a:chOff x="1021645" y="1490134"/>
            <a:chExt cx="8935156" cy="518117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D244A3EB-F77D-4AE2-B857-4CC0FBF86FBC}"/>
                </a:ext>
              </a:extLst>
            </p:cNvPr>
            <p:cNvGrpSpPr/>
            <p:nvPr/>
          </p:nvGrpSpPr>
          <p:grpSpPr>
            <a:xfrm>
              <a:off x="1021645" y="1490134"/>
              <a:ext cx="4323644" cy="5181179"/>
              <a:chOff x="1021645" y="1490134"/>
              <a:chExt cx="4323644" cy="5181179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10BC2E6B-9FA9-4E7D-8B11-9539F3D4EC3F}"/>
                  </a:ext>
                </a:extLst>
              </p:cNvPr>
              <p:cNvSpPr txBox="1"/>
              <p:nvPr/>
            </p:nvSpPr>
            <p:spPr>
              <a:xfrm>
                <a:off x="1021645" y="1993109"/>
                <a:ext cx="4323644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2"/>
                <a:r>
                  <a:rPr lang="en-GB" dirty="0"/>
                  <a:t>Are adjustments to the standard protocol required?</a:t>
                </a:r>
              </a:p>
              <a:p>
                <a:pPr marL="0" lvl="2"/>
                <a:endParaRPr lang="en-GB" sz="1000" dirty="0"/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Patient size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Contrast considerations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Grid?</a:t>
                </a:r>
              </a:p>
              <a:p>
                <a:pPr marL="271463" lvl="3" indent="179388"/>
                <a:endParaRPr lang="en-GB" i="1" dirty="0"/>
              </a:p>
              <a:p>
                <a:pPr marL="0" lvl="3"/>
                <a:r>
                  <a:rPr lang="en-GB" dirty="0"/>
                  <a:t>Patient positioning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CT couch height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Position relative to detector / AECs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Collimation</a:t>
                </a:r>
              </a:p>
              <a:p>
                <a:pPr marL="271463" lvl="3" indent="179388">
                  <a:buFont typeface="Wingdings" pitchFamily="2" charset="2"/>
                  <a:buChar char="§"/>
                </a:pPr>
                <a:r>
                  <a:rPr lang="en-GB" i="1" dirty="0"/>
                  <a:t>Equipment </a:t>
                </a:r>
                <a:r>
                  <a:rPr lang="en-GB" i="1" dirty="0" err="1"/>
                  <a:t>angulation</a:t>
                </a:r>
                <a:endParaRPr lang="en-GB" i="1" dirty="0"/>
              </a:p>
              <a:p>
                <a:pPr marL="271463" lvl="3" indent="179388"/>
                <a:endParaRPr lang="en-GB" i="1" dirty="0"/>
              </a:p>
              <a:p>
                <a:pPr marL="0" lvl="3"/>
                <a:r>
                  <a:rPr lang="en-GB" dirty="0"/>
                  <a:t>Patient compliance</a:t>
                </a:r>
              </a:p>
              <a:p>
                <a:pPr marL="450850" lvl="3" indent="-179388" defTabSz="450850">
                  <a:buFont typeface="Wingdings" pitchFamily="2" charset="2"/>
                  <a:buChar char="§"/>
                </a:pPr>
                <a:r>
                  <a:rPr lang="en-GB" i="1" dirty="0"/>
                  <a:t>Is the patient comfortable and happy?</a:t>
                </a:r>
              </a:p>
              <a:p>
                <a:pPr marL="450850" lvl="3" indent="-179388" defTabSz="450850">
                  <a:buFont typeface="Wingdings" pitchFamily="2" charset="2"/>
                  <a:buChar char="§"/>
                </a:pPr>
                <a:r>
                  <a:rPr lang="en-GB" i="1" dirty="0"/>
                  <a:t>Is the patient calm?</a:t>
                </a:r>
              </a:p>
              <a:p>
                <a:pPr marL="450850" lvl="3" indent="-179388" defTabSz="450850">
                  <a:buFont typeface="Wingdings" pitchFamily="2" charset="2"/>
                  <a:buChar char="§"/>
                </a:pPr>
                <a:r>
                  <a:rPr lang="en-GB" i="1" dirty="0"/>
                  <a:t>Carer or comforter?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xmlns="" id="{A0B50833-7221-4621-A8D2-E52DDA61A851}"/>
                  </a:ext>
                </a:extLst>
              </p:cNvPr>
              <p:cNvGrpSpPr/>
              <p:nvPr/>
            </p:nvGrpSpPr>
            <p:grpSpPr>
              <a:xfrm>
                <a:off x="2122311" y="1490134"/>
                <a:ext cx="2032000" cy="451556"/>
                <a:chOff x="1444978" y="1794933"/>
                <a:chExt cx="2032000" cy="451556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xmlns="" id="{689143DB-394C-45CE-823D-6949E04F2B78}"/>
                    </a:ext>
                  </a:extLst>
                </p:cNvPr>
                <p:cNvSpPr txBox="1"/>
                <p:nvPr/>
              </p:nvSpPr>
              <p:spPr>
                <a:xfrm>
                  <a:off x="1466985" y="1812225"/>
                  <a:ext cx="19874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Examination set-up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xmlns="" id="{8394A0DC-4710-4FF5-91F0-6613C104E5BF}"/>
                    </a:ext>
                  </a:extLst>
                </p:cNvPr>
                <p:cNvSpPr/>
                <p:nvPr/>
              </p:nvSpPr>
              <p:spPr>
                <a:xfrm>
                  <a:off x="1444978" y="1794933"/>
                  <a:ext cx="2032000" cy="451556"/>
                </a:xfrm>
                <a:prstGeom prst="rect">
                  <a:avLst/>
                </a:prstGeom>
                <a:solidFill>
                  <a:schemeClr val="bg2">
                    <a:lumMod val="75000"/>
                    <a:alpha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1" name="Left Arrow 21">
              <a:extLst>
                <a:ext uri="{FF2B5EF4-FFF2-40B4-BE49-F238E27FC236}">
                  <a16:creationId xmlns:a16="http://schemas.microsoft.com/office/drawing/2014/main" xmlns="" id="{3441BE07-7882-4442-9CE1-B7A93377C1CC}"/>
                </a:ext>
              </a:extLst>
            </p:cNvPr>
            <p:cNvSpPr/>
            <p:nvPr/>
          </p:nvSpPr>
          <p:spPr>
            <a:xfrm rot="10800000">
              <a:off x="5554133" y="5904089"/>
              <a:ext cx="1286934" cy="22577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D36E90A0-5C6C-4EF7-BE82-E1D573767104}"/>
                </a:ext>
              </a:extLst>
            </p:cNvPr>
            <p:cNvSpPr txBox="1"/>
            <p:nvPr/>
          </p:nvSpPr>
          <p:spPr>
            <a:xfrm>
              <a:off x="7168445" y="5565422"/>
              <a:ext cx="27883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Patient protection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en-GB" i="1" dirty="0"/>
                <a:t>Gonad shields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en-GB" i="1" dirty="0"/>
                <a:t>Other PPE as appropriate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AE059809-BDB6-4BA8-BCAD-A14CE6F762FB}"/>
              </a:ext>
            </a:extLst>
          </p:cNvPr>
          <p:cNvGrpSpPr/>
          <p:nvPr/>
        </p:nvGrpSpPr>
        <p:grpSpPr>
          <a:xfrm>
            <a:off x="6451599" y="4047066"/>
            <a:ext cx="4594578" cy="1120467"/>
            <a:chOff x="6451599" y="4047066"/>
            <a:chExt cx="4594578" cy="112046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29DD5775-295A-4CCF-A953-8140D6637179}"/>
                </a:ext>
              </a:extLst>
            </p:cNvPr>
            <p:cNvSpPr txBox="1"/>
            <p:nvPr/>
          </p:nvSpPr>
          <p:spPr>
            <a:xfrm>
              <a:off x="6451599" y="4521202"/>
              <a:ext cx="459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1463" lvl="3" indent="179388">
                <a:buFont typeface="Wingdings" pitchFamily="2" charset="2"/>
                <a:buChar char="§"/>
              </a:pPr>
              <a:r>
                <a:rPr lang="en-GB" dirty="0"/>
                <a:t>Ensures consistency of performance</a:t>
              </a:r>
            </a:p>
            <a:p>
              <a:pPr marL="271463" lvl="3" indent="179388">
                <a:buFont typeface="Wingdings" pitchFamily="2" charset="2"/>
                <a:buChar char="§"/>
              </a:pPr>
              <a:r>
                <a:rPr lang="en-GB" dirty="0"/>
                <a:t>Ensures optimised remains optimised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EB99E0C9-FAEA-4F63-B9AA-4E79F74B5EBD}"/>
                </a:ext>
              </a:extLst>
            </p:cNvPr>
            <p:cNvGrpSpPr/>
            <p:nvPr/>
          </p:nvGrpSpPr>
          <p:grpSpPr>
            <a:xfrm>
              <a:off x="7851419" y="4047066"/>
              <a:ext cx="2037645" cy="417689"/>
              <a:chOff x="7998175" y="3460044"/>
              <a:chExt cx="2037645" cy="41768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B538C746-7F7B-48C7-86DF-8DE4871FD1E9}"/>
                  </a:ext>
                </a:extLst>
              </p:cNvPr>
              <p:cNvSpPr txBox="1"/>
              <p:nvPr/>
            </p:nvSpPr>
            <p:spPr>
              <a:xfrm>
                <a:off x="8077199" y="3471333"/>
                <a:ext cx="1868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Equipment testing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5CC651BD-1E30-4F77-BD2B-0211214FE0E8}"/>
                  </a:ext>
                </a:extLst>
              </p:cNvPr>
              <p:cNvSpPr/>
              <p:nvPr/>
            </p:nvSpPr>
            <p:spPr>
              <a:xfrm>
                <a:off x="7998175" y="3460044"/>
                <a:ext cx="2037645" cy="417689"/>
              </a:xfrm>
              <a:prstGeom prst="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89760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71AB89-F065-4B8B-B2EC-E850E741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33" y="118585"/>
            <a:ext cx="10772775" cy="1658198"/>
          </a:xfrm>
        </p:spPr>
        <p:txBody>
          <a:bodyPr/>
          <a:lstStyle/>
          <a:p>
            <a:r>
              <a:rPr lang="en-GB" dirty="0"/>
              <a:t>Who undertakes optimisation?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C53EA06-B176-4944-B440-87FA3DEA483A}"/>
              </a:ext>
            </a:extLst>
          </p:cNvPr>
          <p:cNvGrpSpPr/>
          <p:nvPr/>
        </p:nvGrpSpPr>
        <p:grpSpPr>
          <a:xfrm>
            <a:off x="4346223" y="3115734"/>
            <a:ext cx="3217333" cy="1896533"/>
            <a:chOff x="4402667" y="2833511"/>
            <a:chExt cx="3217333" cy="1896533"/>
          </a:xfrm>
          <a:solidFill>
            <a:schemeClr val="accent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5FF74906-88E0-442B-B9BD-B48518BD1383}"/>
                </a:ext>
              </a:extLst>
            </p:cNvPr>
            <p:cNvSpPr/>
            <p:nvPr/>
          </p:nvSpPr>
          <p:spPr>
            <a:xfrm>
              <a:off x="4402667" y="2833511"/>
              <a:ext cx="3217333" cy="189653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9A3266B-9452-485F-87BC-ED8F922E2083}"/>
                </a:ext>
              </a:extLst>
            </p:cNvPr>
            <p:cNvSpPr txBox="1"/>
            <p:nvPr/>
          </p:nvSpPr>
          <p:spPr>
            <a:xfrm>
              <a:off x="4492977" y="3578578"/>
              <a:ext cx="3014133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The multi-disciplinary team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7F76062-42AD-4695-9E6C-54912627FC90}"/>
              </a:ext>
            </a:extLst>
          </p:cNvPr>
          <p:cNvGrpSpPr/>
          <p:nvPr/>
        </p:nvGrpSpPr>
        <p:grpSpPr>
          <a:xfrm>
            <a:off x="541867" y="1952978"/>
            <a:ext cx="4306887" cy="1858143"/>
            <a:chOff x="541867" y="1851378"/>
            <a:chExt cx="4306887" cy="185814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15499F6-7774-4712-A464-CEE50C587990}"/>
                </a:ext>
              </a:extLst>
            </p:cNvPr>
            <p:cNvGrpSpPr/>
            <p:nvPr/>
          </p:nvGrpSpPr>
          <p:grpSpPr>
            <a:xfrm>
              <a:off x="541867" y="1851378"/>
              <a:ext cx="3420533" cy="1196623"/>
              <a:chOff x="643467" y="1569155"/>
              <a:chExt cx="3420533" cy="119662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E95EFCC1-CF32-4B7B-9295-CEB21E77DC7B}"/>
                  </a:ext>
                </a:extLst>
              </p:cNvPr>
              <p:cNvSpPr txBox="1"/>
              <p:nvPr/>
            </p:nvSpPr>
            <p:spPr>
              <a:xfrm>
                <a:off x="869245" y="1952977"/>
                <a:ext cx="30367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Reporting clinician (radiologist)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7843EA51-29C8-4C96-BBDA-7F7B42437E7F}"/>
                  </a:ext>
                </a:extLst>
              </p:cNvPr>
              <p:cNvSpPr/>
              <p:nvPr/>
            </p:nvSpPr>
            <p:spPr>
              <a:xfrm>
                <a:off x="643467" y="1569155"/>
                <a:ext cx="3420533" cy="1196623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Left Arrow 8">
              <a:extLst>
                <a:ext uri="{FF2B5EF4-FFF2-40B4-BE49-F238E27FC236}">
                  <a16:creationId xmlns:a16="http://schemas.microsoft.com/office/drawing/2014/main" xmlns="" id="{C2A60FFA-B2BB-420E-B4E6-140C1B05E317}"/>
                </a:ext>
              </a:extLst>
            </p:cNvPr>
            <p:cNvSpPr/>
            <p:nvPr/>
          </p:nvSpPr>
          <p:spPr>
            <a:xfrm rot="2324368">
              <a:off x="3752099" y="2580632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4DFBCEB-34E6-4E72-8CC0-99AFE62EE670}"/>
              </a:ext>
            </a:extLst>
          </p:cNvPr>
          <p:cNvGrpSpPr/>
          <p:nvPr/>
        </p:nvGrpSpPr>
        <p:grpSpPr>
          <a:xfrm>
            <a:off x="7155698" y="1919112"/>
            <a:ext cx="3929992" cy="2010547"/>
            <a:chOff x="7155698" y="1817512"/>
            <a:chExt cx="3929992" cy="201054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1AF710DC-7AAF-48D1-8F80-BF9790DC972A}"/>
                </a:ext>
              </a:extLst>
            </p:cNvPr>
            <p:cNvGrpSpPr/>
            <p:nvPr/>
          </p:nvGrpSpPr>
          <p:grpSpPr>
            <a:xfrm>
              <a:off x="7800623" y="1817512"/>
              <a:ext cx="3285067" cy="1241778"/>
              <a:chOff x="7179733" y="1478844"/>
              <a:chExt cx="3285067" cy="1241778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13E57AC-7EC0-40B6-BA8C-A3BC621B7EDE}"/>
                  </a:ext>
                </a:extLst>
              </p:cNvPr>
              <p:cNvSpPr txBox="1"/>
              <p:nvPr/>
            </p:nvSpPr>
            <p:spPr>
              <a:xfrm>
                <a:off x="7540978" y="1896533"/>
                <a:ext cx="2901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operator (radiographer)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B0CF55C8-0C19-4C66-AC93-D189A5AD3EF4}"/>
                  </a:ext>
                </a:extLst>
              </p:cNvPr>
              <p:cNvSpPr/>
              <p:nvPr/>
            </p:nvSpPr>
            <p:spPr>
              <a:xfrm>
                <a:off x="7179733" y="1478844"/>
                <a:ext cx="3285067" cy="1241778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Left Arrow 13">
              <a:extLst>
                <a:ext uri="{FF2B5EF4-FFF2-40B4-BE49-F238E27FC236}">
                  <a16:creationId xmlns:a16="http://schemas.microsoft.com/office/drawing/2014/main" xmlns="" id="{EA1D7E6B-654F-4974-AA05-B27ED0D9DE6C}"/>
                </a:ext>
              </a:extLst>
            </p:cNvPr>
            <p:cNvSpPr/>
            <p:nvPr/>
          </p:nvSpPr>
          <p:spPr>
            <a:xfrm rot="8564510">
              <a:off x="7155698" y="2699170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1C4FC93-DD88-4543-87A6-42A6F54AAA54}"/>
              </a:ext>
            </a:extLst>
          </p:cNvPr>
          <p:cNvGrpSpPr/>
          <p:nvPr/>
        </p:nvGrpSpPr>
        <p:grpSpPr>
          <a:xfrm>
            <a:off x="4504267" y="1580445"/>
            <a:ext cx="2923822" cy="1746071"/>
            <a:chOff x="4504267" y="1478845"/>
            <a:chExt cx="2923822" cy="174607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E64D4175-D77C-406F-83E3-D6A480018CFB}"/>
                </a:ext>
              </a:extLst>
            </p:cNvPr>
            <p:cNvGrpSpPr/>
            <p:nvPr/>
          </p:nvGrpSpPr>
          <p:grpSpPr>
            <a:xfrm>
              <a:off x="4504267" y="1478845"/>
              <a:ext cx="2923822" cy="1095022"/>
              <a:chOff x="4504267" y="1298222"/>
              <a:chExt cx="2923822" cy="109502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AD644C9-D5E2-4CFA-AC4E-717414AC5063}"/>
                  </a:ext>
                </a:extLst>
              </p:cNvPr>
              <p:cNvSpPr txBox="1"/>
              <p:nvPr/>
            </p:nvSpPr>
            <p:spPr>
              <a:xfrm>
                <a:off x="4876799" y="1659466"/>
                <a:ext cx="22916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Medical Physics Expert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xmlns="" id="{FACE9DE7-DA09-41DF-9C08-927112C6D4D4}"/>
                  </a:ext>
                </a:extLst>
              </p:cNvPr>
              <p:cNvSpPr/>
              <p:nvPr/>
            </p:nvSpPr>
            <p:spPr>
              <a:xfrm>
                <a:off x="4504267" y="1298222"/>
                <a:ext cx="2923822" cy="1095022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Left Arrow 17">
              <a:extLst>
                <a:ext uri="{FF2B5EF4-FFF2-40B4-BE49-F238E27FC236}">
                  <a16:creationId xmlns:a16="http://schemas.microsoft.com/office/drawing/2014/main" xmlns="" id="{32DB0CB2-0088-494F-99C5-79E36958BD5E}"/>
                </a:ext>
              </a:extLst>
            </p:cNvPr>
            <p:cNvSpPr/>
            <p:nvPr/>
          </p:nvSpPr>
          <p:spPr>
            <a:xfrm rot="5400000">
              <a:off x="5671379" y="2546935"/>
              <a:ext cx="594603" cy="761360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A211CD3C-0166-48A3-A9B5-2E77FC81D115}"/>
              </a:ext>
            </a:extLst>
          </p:cNvPr>
          <p:cNvGrpSpPr/>
          <p:nvPr/>
        </p:nvGrpSpPr>
        <p:grpSpPr>
          <a:xfrm>
            <a:off x="1565099" y="4307831"/>
            <a:ext cx="3654014" cy="2272088"/>
            <a:chOff x="1565099" y="4307831"/>
            <a:chExt cx="3654014" cy="227208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263E09A8-D1A8-44A4-95ED-A618DB30F3AB}"/>
                </a:ext>
              </a:extLst>
            </p:cNvPr>
            <p:cNvGrpSpPr/>
            <p:nvPr/>
          </p:nvGrpSpPr>
          <p:grpSpPr>
            <a:xfrm>
              <a:off x="1565099" y="4878707"/>
              <a:ext cx="2735327" cy="1701212"/>
              <a:chOff x="1360655" y="4599249"/>
              <a:chExt cx="2509929" cy="168204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0C737DD-EFE4-4482-931B-CBF9A433E1C2}"/>
                  </a:ext>
                </a:extLst>
              </p:cNvPr>
              <p:cNvSpPr txBox="1"/>
              <p:nvPr/>
            </p:nvSpPr>
            <p:spPr>
              <a:xfrm>
                <a:off x="1872451" y="4879388"/>
                <a:ext cx="1998133" cy="118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specialist</a:t>
                </a:r>
              </a:p>
              <a:p>
                <a:r>
                  <a:rPr lang="en-GB" dirty="0"/>
                  <a:t>e.g. Play specialist</a:t>
                </a:r>
              </a:p>
              <a:p>
                <a:r>
                  <a:rPr lang="en-GB" dirty="0"/>
                  <a:t>Paediatrician</a:t>
                </a:r>
              </a:p>
              <a:p>
                <a:r>
                  <a:rPr lang="en-GB" dirty="0"/>
                  <a:t>Surgeon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4C3ABC19-FB4C-4F6D-8550-A7EDDF319B87}"/>
                  </a:ext>
                </a:extLst>
              </p:cNvPr>
              <p:cNvSpPr/>
              <p:nvPr/>
            </p:nvSpPr>
            <p:spPr>
              <a:xfrm>
                <a:off x="1360655" y="4599249"/>
                <a:ext cx="2460978" cy="1682044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4" name="Left Arrow 24">
              <a:extLst>
                <a:ext uri="{FF2B5EF4-FFF2-40B4-BE49-F238E27FC236}">
                  <a16:creationId xmlns:a16="http://schemas.microsoft.com/office/drawing/2014/main" xmlns="" id="{11480728-6007-4DBB-91E0-9B70CD499A05}"/>
                </a:ext>
              </a:extLst>
            </p:cNvPr>
            <p:cNvSpPr/>
            <p:nvPr/>
          </p:nvSpPr>
          <p:spPr>
            <a:xfrm rot="18945994">
              <a:off x="4023976" y="4307831"/>
              <a:ext cx="1195137" cy="1141753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9639AB1E-4949-4D15-9BD3-3B1AF4C871AE}"/>
              </a:ext>
            </a:extLst>
          </p:cNvPr>
          <p:cNvGrpSpPr/>
          <p:nvPr/>
        </p:nvGrpSpPr>
        <p:grpSpPr>
          <a:xfrm>
            <a:off x="6935566" y="4352987"/>
            <a:ext cx="3066390" cy="1596258"/>
            <a:chOff x="6833966" y="4352987"/>
            <a:chExt cx="3066390" cy="159625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A8C028CA-2F5F-401F-B32F-6C10A0AFE07B}"/>
                </a:ext>
              </a:extLst>
            </p:cNvPr>
            <p:cNvGrpSpPr/>
            <p:nvPr/>
          </p:nvGrpSpPr>
          <p:grpSpPr>
            <a:xfrm>
              <a:off x="7665156" y="5226756"/>
              <a:ext cx="2235200" cy="722489"/>
              <a:chOff x="7687734" y="4854222"/>
              <a:chExt cx="2235200" cy="72248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7FCACB9D-E9B0-44CF-9F85-E0D64797489E}"/>
                  </a:ext>
                </a:extLst>
              </p:cNvPr>
              <p:cNvSpPr txBox="1"/>
              <p:nvPr/>
            </p:nvSpPr>
            <p:spPr>
              <a:xfrm>
                <a:off x="7857068" y="5023556"/>
                <a:ext cx="203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manufacturer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11C769EE-9A54-4312-ADA3-CD2AA943ABB7}"/>
                  </a:ext>
                </a:extLst>
              </p:cNvPr>
              <p:cNvSpPr/>
              <p:nvPr/>
            </p:nvSpPr>
            <p:spPr>
              <a:xfrm>
                <a:off x="7687734" y="4854222"/>
                <a:ext cx="2235200" cy="72248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Left Arrow 29">
              <a:extLst>
                <a:ext uri="{FF2B5EF4-FFF2-40B4-BE49-F238E27FC236}">
                  <a16:creationId xmlns:a16="http://schemas.microsoft.com/office/drawing/2014/main" xmlns="" id="{A83959DF-4A8C-4193-BC32-F6DFD004BD0A}"/>
                </a:ext>
              </a:extLst>
            </p:cNvPr>
            <p:cNvSpPr/>
            <p:nvPr/>
          </p:nvSpPr>
          <p:spPr>
            <a:xfrm rot="13443458">
              <a:off x="6833966" y="4352987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59226EC-D9DE-4884-9030-4CFA67818128}"/>
              </a:ext>
            </a:extLst>
          </p:cNvPr>
          <p:cNvSpPr txBox="1"/>
          <p:nvPr/>
        </p:nvSpPr>
        <p:spPr>
          <a:xfrm>
            <a:off x="1629508" y="3798277"/>
            <a:ext cx="14067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local group</a:t>
            </a:r>
          </a:p>
        </p:txBody>
      </p:sp>
    </p:spTree>
    <p:extLst>
      <p:ext uri="{BB962C8B-B14F-4D97-AF65-F5344CB8AC3E}">
        <p14:creationId xmlns:p14="http://schemas.microsoft.com/office/powerpoint/2010/main" xmlns="" val="371470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765EB-9D50-429F-A0FE-40ADD891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/>
          <a:lstStyle/>
          <a:p>
            <a:r>
              <a:rPr lang="en-GB" dirty="0"/>
              <a:t>How do we gauge optimisation?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C5EFF5AE-FC34-4C0C-B94E-F51BAF507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2024706"/>
            <a:ext cx="10753725" cy="416508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/>
              <a:t>We need to know where to concentrate our efforts</a:t>
            </a:r>
          </a:p>
          <a:p>
            <a:pPr lvl="2">
              <a:buFont typeface="Wingdings" pitchFamily="2" charset="2"/>
              <a:buChar char="§"/>
            </a:pPr>
            <a:r>
              <a:rPr lang="en-GB" i="1" dirty="0"/>
              <a:t>Clinical audit</a:t>
            </a:r>
          </a:p>
          <a:p>
            <a:pPr lvl="3">
              <a:buFont typeface="Wingdings" pitchFamily="2" charset="2"/>
              <a:buChar char="§"/>
            </a:pPr>
            <a:r>
              <a:rPr lang="en-GB" i="1" dirty="0"/>
              <a:t>Image quality scoring?</a:t>
            </a:r>
          </a:p>
          <a:p>
            <a:pPr lvl="3">
              <a:buFont typeface="Wingdings" pitchFamily="2" charset="2"/>
              <a:buChar char="§"/>
            </a:pPr>
            <a:r>
              <a:rPr lang="en-GB" i="1" dirty="0"/>
              <a:t>Positioning?</a:t>
            </a:r>
          </a:p>
          <a:p>
            <a:pPr lvl="3">
              <a:buFont typeface="Wingdings" pitchFamily="2" charset="2"/>
              <a:buChar char="§"/>
            </a:pPr>
            <a:r>
              <a:rPr lang="en-GB" i="1" dirty="0"/>
              <a:t>Consistency?</a:t>
            </a:r>
          </a:p>
          <a:p>
            <a:pPr lvl="3">
              <a:buFont typeface="Wingdings" pitchFamily="2" charset="2"/>
              <a:buChar char="§"/>
            </a:pPr>
            <a:r>
              <a:rPr lang="en-GB" i="1" dirty="0"/>
              <a:t>Reject statistics? – comparison with others</a:t>
            </a:r>
          </a:p>
          <a:p>
            <a:pPr lvl="3">
              <a:buFont typeface="Wingdings" pitchFamily="2" charset="2"/>
              <a:buChar char="§"/>
            </a:pPr>
            <a:r>
              <a:rPr lang="en-GB" i="1" dirty="0"/>
              <a:t>Repeat rates? – comparison with others</a:t>
            </a:r>
          </a:p>
          <a:p>
            <a:pPr lvl="3">
              <a:buFont typeface="Wingdings" pitchFamily="2" charset="2"/>
              <a:buChar char="§"/>
            </a:pPr>
            <a:endParaRPr lang="en-GB" i="1" dirty="0"/>
          </a:p>
          <a:p>
            <a:pPr marL="541338" lvl="3" indent="-541338">
              <a:buFont typeface="Wingdings" pitchFamily="2" charset="2"/>
              <a:buChar char="§"/>
            </a:pPr>
            <a:r>
              <a:rPr lang="en-GB" sz="2000" i="1" dirty="0"/>
              <a:t>Patient dose audit</a:t>
            </a:r>
          </a:p>
          <a:p>
            <a:pPr marL="801688" lvl="4" indent="-801688">
              <a:buFont typeface="Wingdings" pitchFamily="2" charset="2"/>
              <a:buChar char="§"/>
            </a:pPr>
            <a:r>
              <a:rPr lang="en-GB" i="1" dirty="0"/>
              <a:t>Average dose for an examination for a representative population</a:t>
            </a:r>
          </a:p>
          <a:p>
            <a:pPr marL="801688" lvl="4" indent="-801688">
              <a:buFont typeface="Wingdings" pitchFamily="2" charset="2"/>
              <a:buChar char="§"/>
            </a:pPr>
            <a:r>
              <a:rPr lang="en-GB" i="1" dirty="0"/>
              <a:t>Comparison with local DRLs, national DRLs, other sources of data</a:t>
            </a:r>
          </a:p>
          <a:p>
            <a:pPr marL="801688" lvl="4" indent="-801688">
              <a:buFont typeface="Wingdings" pitchFamily="2" charset="2"/>
              <a:buChar char="§"/>
            </a:pPr>
            <a:r>
              <a:rPr lang="en-GB" i="1" dirty="0"/>
              <a:t>Is your site or unit high or low compared with others?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1B8154-98BE-4616-A0F6-F4ED34EAC929}"/>
              </a:ext>
            </a:extLst>
          </p:cNvPr>
          <p:cNvSpPr/>
          <p:nvPr/>
        </p:nvSpPr>
        <p:spPr>
          <a:xfrm>
            <a:off x="1195754" y="2704642"/>
            <a:ext cx="2719754" cy="961292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029D45-251E-4CAF-AFFE-A2386011BB05}"/>
              </a:ext>
            </a:extLst>
          </p:cNvPr>
          <p:cNvSpPr/>
          <p:nvPr/>
        </p:nvSpPr>
        <p:spPr>
          <a:xfrm>
            <a:off x="1195754" y="3672712"/>
            <a:ext cx="4572000" cy="668215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93754F-4FFC-48EB-A140-5472C3ED8C04}"/>
              </a:ext>
            </a:extLst>
          </p:cNvPr>
          <p:cNvSpPr/>
          <p:nvPr/>
        </p:nvSpPr>
        <p:spPr>
          <a:xfrm>
            <a:off x="1195754" y="4897250"/>
            <a:ext cx="6443003" cy="1008185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42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>
            <a:extLst>
              <a:ext uri="{FF2B5EF4-FFF2-40B4-BE49-F238E27FC236}">
                <a16:creationId xmlns:a16="http://schemas.microsoft.com/office/drawing/2014/main" xmlns="" id="{50B98E99-776A-4003-A932-2A2A6748D0B9}"/>
              </a:ext>
            </a:extLst>
          </p:cNvPr>
          <p:cNvGrpSpPr/>
          <p:nvPr/>
        </p:nvGrpSpPr>
        <p:grpSpPr>
          <a:xfrm>
            <a:off x="4346222" y="2553026"/>
            <a:ext cx="3217333" cy="1896533"/>
            <a:chOff x="4402667" y="2833511"/>
            <a:chExt cx="3217333" cy="1896533"/>
          </a:xfrm>
          <a:solidFill>
            <a:schemeClr val="accent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0B393432-BDFB-416C-A1C5-D200D1863990}"/>
                </a:ext>
              </a:extLst>
            </p:cNvPr>
            <p:cNvSpPr/>
            <p:nvPr/>
          </p:nvSpPr>
          <p:spPr>
            <a:xfrm>
              <a:off x="4402667" y="2833511"/>
              <a:ext cx="3217333" cy="189653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A92288B-5A41-4429-B5BF-07591E0406F0}"/>
                </a:ext>
              </a:extLst>
            </p:cNvPr>
            <p:cNvSpPr txBox="1"/>
            <p:nvPr/>
          </p:nvSpPr>
          <p:spPr>
            <a:xfrm>
              <a:off x="4492977" y="3578578"/>
              <a:ext cx="3014133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The multi-disciplinary team</a:t>
              </a:r>
            </a:p>
          </p:txBody>
        </p:sp>
      </p:grpSp>
      <p:grpSp>
        <p:nvGrpSpPr>
          <p:cNvPr id="7" name="Group 18">
            <a:extLst>
              <a:ext uri="{FF2B5EF4-FFF2-40B4-BE49-F238E27FC236}">
                <a16:creationId xmlns:a16="http://schemas.microsoft.com/office/drawing/2014/main" xmlns="" id="{F0101D7C-0345-49A0-B6ED-30AF777232ED}"/>
              </a:ext>
            </a:extLst>
          </p:cNvPr>
          <p:cNvGrpSpPr/>
          <p:nvPr/>
        </p:nvGrpSpPr>
        <p:grpSpPr>
          <a:xfrm>
            <a:off x="541866" y="1390270"/>
            <a:ext cx="4306887" cy="1858143"/>
            <a:chOff x="541867" y="1851378"/>
            <a:chExt cx="4306887" cy="185814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9A7C56F3-070A-4FB2-A274-FDDBFACA51AB}"/>
                </a:ext>
              </a:extLst>
            </p:cNvPr>
            <p:cNvGrpSpPr/>
            <p:nvPr/>
          </p:nvGrpSpPr>
          <p:grpSpPr>
            <a:xfrm>
              <a:off x="541867" y="1851378"/>
              <a:ext cx="3420533" cy="1196623"/>
              <a:chOff x="643467" y="1569155"/>
              <a:chExt cx="3420533" cy="119662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E03F510A-085D-45E1-8D40-9985B3E6DF53}"/>
                  </a:ext>
                </a:extLst>
              </p:cNvPr>
              <p:cNvSpPr txBox="1"/>
              <p:nvPr/>
            </p:nvSpPr>
            <p:spPr>
              <a:xfrm>
                <a:off x="869245" y="1952977"/>
                <a:ext cx="30367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Reporting clinician (radiologist)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6538753F-A7E6-4B5A-B451-793D99145590}"/>
                  </a:ext>
                </a:extLst>
              </p:cNvPr>
              <p:cNvSpPr/>
              <p:nvPr/>
            </p:nvSpPr>
            <p:spPr>
              <a:xfrm>
                <a:off x="643467" y="1569155"/>
                <a:ext cx="3420533" cy="1196623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Left Arrow 8">
              <a:extLst>
                <a:ext uri="{FF2B5EF4-FFF2-40B4-BE49-F238E27FC236}">
                  <a16:creationId xmlns:a16="http://schemas.microsoft.com/office/drawing/2014/main" xmlns="" id="{37F88DA8-B801-4F6F-BB82-2A0F40E60FA1}"/>
                </a:ext>
              </a:extLst>
            </p:cNvPr>
            <p:cNvSpPr/>
            <p:nvPr/>
          </p:nvSpPr>
          <p:spPr>
            <a:xfrm rot="2324368">
              <a:off x="3752099" y="2580632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20">
            <a:extLst>
              <a:ext uri="{FF2B5EF4-FFF2-40B4-BE49-F238E27FC236}">
                <a16:creationId xmlns:a16="http://schemas.microsoft.com/office/drawing/2014/main" xmlns="" id="{24B5BB54-870E-4EEF-B7F3-4BCCF07C4F9F}"/>
              </a:ext>
            </a:extLst>
          </p:cNvPr>
          <p:cNvGrpSpPr/>
          <p:nvPr/>
        </p:nvGrpSpPr>
        <p:grpSpPr>
          <a:xfrm>
            <a:off x="7155697" y="1356404"/>
            <a:ext cx="3929992" cy="2010547"/>
            <a:chOff x="7155698" y="1817512"/>
            <a:chExt cx="3929992" cy="201054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CFD58601-F2B9-4084-B371-50551A9D1EFE}"/>
                </a:ext>
              </a:extLst>
            </p:cNvPr>
            <p:cNvGrpSpPr/>
            <p:nvPr/>
          </p:nvGrpSpPr>
          <p:grpSpPr>
            <a:xfrm>
              <a:off x="7800623" y="1817512"/>
              <a:ext cx="3285067" cy="1241778"/>
              <a:chOff x="7179733" y="1478844"/>
              <a:chExt cx="3285067" cy="1241778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74E7BC40-912B-48AB-A188-D3F76B7310C5}"/>
                  </a:ext>
                </a:extLst>
              </p:cNvPr>
              <p:cNvSpPr txBox="1"/>
              <p:nvPr/>
            </p:nvSpPr>
            <p:spPr>
              <a:xfrm>
                <a:off x="7540978" y="1896533"/>
                <a:ext cx="2901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operator (radiographer)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DA359E1F-2344-47D6-9B3E-5913832A185A}"/>
                  </a:ext>
                </a:extLst>
              </p:cNvPr>
              <p:cNvSpPr/>
              <p:nvPr/>
            </p:nvSpPr>
            <p:spPr>
              <a:xfrm>
                <a:off x="7179733" y="1478844"/>
                <a:ext cx="3285067" cy="1241778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Left Arrow 13">
              <a:extLst>
                <a:ext uri="{FF2B5EF4-FFF2-40B4-BE49-F238E27FC236}">
                  <a16:creationId xmlns:a16="http://schemas.microsoft.com/office/drawing/2014/main" xmlns="" id="{A3561AE5-5710-4A18-8BFB-E80EF2CB5ED0}"/>
                </a:ext>
              </a:extLst>
            </p:cNvPr>
            <p:cNvSpPr/>
            <p:nvPr/>
          </p:nvSpPr>
          <p:spPr>
            <a:xfrm rot="8564510">
              <a:off x="7155698" y="2699170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4148A4FE-9551-4F39-957B-39FB936EF095}"/>
              </a:ext>
            </a:extLst>
          </p:cNvPr>
          <p:cNvGrpSpPr/>
          <p:nvPr/>
        </p:nvGrpSpPr>
        <p:grpSpPr>
          <a:xfrm>
            <a:off x="4504266" y="1017737"/>
            <a:ext cx="2923822" cy="1746071"/>
            <a:chOff x="4504267" y="1478845"/>
            <a:chExt cx="2923822" cy="1746071"/>
          </a:xfrm>
        </p:grpSpPr>
        <p:grpSp>
          <p:nvGrpSpPr>
            <p:cNvPr id="18" name="Group 16">
              <a:extLst>
                <a:ext uri="{FF2B5EF4-FFF2-40B4-BE49-F238E27FC236}">
                  <a16:creationId xmlns:a16="http://schemas.microsoft.com/office/drawing/2014/main" xmlns="" id="{56E6F40C-D31C-4BC0-823E-8DDA9313CFC1}"/>
                </a:ext>
              </a:extLst>
            </p:cNvPr>
            <p:cNvGrpSpPr/>
            <p:nvPr/>
          </p:nvGrpSpPr>
          <p:grpSpPr>
            <a:xfrm>
              <a:off x="4504267" y="1478845"/>
              <a:ext cx="2923822" cy="1095022"/>
              <a:chOff x="4504267" y="1298222"/>
              <a:chExt cx="2923822" cy="109502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8D5AAE71-4F33-4D17-A496-74E6B5BD9329}"/>
                  </a:ext>
                </a:extLst>
              </p:cNvPr>
              <p:cNvSpPr txBox="1"/>
              <p:nvPr/>
            </p:nvSpPr>
            <p:spPr>
              <a:xfrm>
                <a:off x="4876799" y="1659466"/>
                <a:ext cx="22916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Medical Physics Expert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xmlns="" id="{28CCAA60-4416-4319-98A4-AE7F252D7672}"/>
                  </a:ext>
                </a:extLst>
              </p:cNvPr>
              <p:cNvSpPr/>
              <p:nvPr/>
            </p:nvSpPr>
            <p:spPr>
              <a:xfrm>
                <a:off x="4504267" y="1298222"/>
                <a:ext cx="2923822" cy="1095022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Left Arrow 17">
              <a:extLst>
                <a:ext uri="{FF2B5EF4-FFF2-40B4-BE49-F238E27FC236}">
                  <a16:creationId xmlns:a16="http://schemas.microsoft.com/office/drawing/2014/main" xmlns="" id="{3C103804-D773-45DE-87EF-684DC3183D7D}"/>
                </a:ext>
              </a:extLst>
            </p:cNvPr>
            <p:cNvSpPr/>
            <p:nvPr/>
          </p:nvSpPr>
          <p:spPr>
            <a:xfrm rot="5400000">
              <a:off x="5671379" y="2546935"/>
              <a:ext cx="594603" cy="761360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427CBF28-DB26-48E0-A90D-2BDBE619BDDE}"/>
              </a:ext>
            </a:extLst>
          </p:cNvPr>
          <p:cNvGrpSpPr/>
          <p:nvPr/>
        </p:nvGrpSpPr>
        <p:grpSpPr>
          <a:xfrm>
            <a:off x="1629507" y="3745123"/>
            <a:ext cx="3286981" cy="2298613"/>
            <a:chOff x="1629507" y="3745123"/>
            <a:chExt cx="3286981" cy="229861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520A5637-BC3C-4725-8340-35CEB1FB85E3}"/>
                </a:ext>
              </a:extLst>
            </p:cNvPr>
            <p:cNvGrpSpPr/>
            <p:nvPr/>
          </p:nvGrpSpPr>
          <p:grpSpPr>
            <a:xfrm>
              <a:off x="1629507" y="4361692"/>
              <a:ext cx="2491459" cy="1682044"/>
              <a:chOff x="-3270825" y="4529816"/>
              <a:chExt cx="2491459" cy="168204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2CA1B575-8FD0-4421-AED4-DE1794994086}"/>
                  </a:ext>
                </a:extLst>
              </p:cNvPr>
              <p:cNvSpPr txBox="1"/>
              <p:nvPr/>
            </p:nvSpPr>
            <p:spPr>
              <a:xfrm>
                <a:off x="-2777499" y="4792933"/>
                <a:ext cx="19981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specialist</a:t>
                </a:r>
              </a:p>
              <a:p>
                <a:r>
                  <a:rPr lang="en-GB" dirty="0"/>
                  <a:t>e.g. Play specialist</a:t>
                </a:r>
              </a:p>
              <a:p>
                <a:r>
                  <a:rPr lang="en-GB" dirty="0"/>
                  <a:t>Paediatrician</a:t>
                </a:r>
              </a:p>
              <a:p>
                <a:r>
                  <a:rPr lang="en-GB" dirty="0"/>
                  <a:t>Surgeon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29906B14-9D6F-4B29-ACB8-CAEA44A279D2}"/>
                  </a:ext>
                </a:extLst>
              </p:cNvPr>
              <p:cNvSpPr/>
              <p:nvPr/>
            </p:nvSpPr>
            <p:spPr>
              <a:xfrm>
                <a:off x="-3270825" y="4529816"/>
                <a:ext cx="2460978" cy="1682044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" name="Left Arrow 24">
              <a:extLst>
                <a:ext uri="{FF2B5EF4-FFF2-40B4-BE49-F238E27FC236}">
                  <a16:creationId xmlns:a16="http://schemas.microsoft.com/office/drawing/2014/main" xmlns="" id="{CE0C80E0-9C88-4202-8EC9-FB758EBBE05C}"/>
                </a:ext>
              </a:extLst>
            </p:cNvPr>
            <p:cNvSpPr/>
            <p:nvPr/>
          </p:nvSpPr>
          <p:spPr>
            <a:xfrm rot="18945994">
              <a:off x="3819833" y="3745123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30">
            <a:extLst>
              <a:ext uri="{FF2B5EF4-FFF2-40B4-BE49-F238E27FC236}">
                <a16:creationId xmlns:a16="http://schemas.microsoft.com/office/drawing/2014/main" xmlns="" id="{751BE134-556F-44D9-9D44-8A27AABF3231}"/>
              </a:ext>
            </a:extLst>
          </p:cNvPr>
          <p:cNvGrpSpPr/>
          <p:nvPr/>
        </p:nvGrpSpPr>
        <p:grpSpPr>
          <a:xfrm>
            <a:off x="6935565" y="3790279"/>
            <a:ext cx="3066390" cy="1596258"/>
            <a:chOff x="6833966" y="4352987"/>
            <a:chExt cx="3066390" cy="159625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D9070191-8929-4D18-9A0C-8DB4D8D234E9}"/>
                </a:ext>
              </a:extLst>
            </p:cNvPr>
            <p:cNvGrpSpPr/>
            <p:nvPr/>
          </p:nvGrpSpPr>
          <p:grpSpPr>
            <a:xfrm>
              <a:off x="7665156" y="5226756"/>
              <a:ext cx="2235200" cy="722489"/>
              <a:chOff x="7687734" y="4854222"/>
              <a:chExt cx="2235200" cy="72248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B5900DE3-855D-4915-B862-2EACD8341357}"/>
                  </a:ext>
                </a:extLst>
              </p:cNvPr>
              <p:cNvSpPr txBox="1"/>
              <p:nvPr/>
            </p:nvSpPr>
            <p:spPr>
              <a:xfrm>
                <a:off x="7857068" y="5023556"/>
                <a:ext cx="203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manufacturer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FE904258-9F44-4D95-BACA-181F7668D661}"/>
                  </a:ext>
                </a:extLst>
              </p:cNvPr>
              <p:cNvSpPr/>
              <p:nvPr/>
            </p:nvSpPr>
            <p:spPr>
              <a:xfrm>
                <a:off x="7687734" y="4854222"/>
                <a:ext cx="2235200" cy="72248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Left Arrow 29">
              <a:extLst>
                <a:ext uri="{FF2B5EF4-FFF2-40B4-BE49-F238E27FC236}">
                  <a16:creationId xmlns:a16="http://schemas.microsoft.com/office/drawing/2014/main" xmlns="" id="{B7A86FEE-013A-4606-A3DA-735967243F0A}"/>
                </a:ext>
              </a:extLst>
            </p:cNvPr>
            <p:cNvSpPr/>
            <p:nvPr/>
          </p:nvSpPr>
          <p:spPr>
            <a:xfrm rot="13443458">
              <a:off x="6833966" y="4352987"/>
              <a:ext cx="1096655" cy="1128889"/>
            </a:xfrm>
            <a:prstGeom prst="lef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5390D1-4C73-41B3-A4D9-55E900A3072C}"/>
              </a:ext>
            </a:extLst>
          </p:cNvPr>
          <p:cNvSpPr txBox="1"/>
          <p:nvPr/>
        </p:nvSpPr>
        <p:spPr>
          <a:xfrm>
            <a:off x="1629507" y="3235569"/>
            <a:ext cx="14067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local group</a:t>
            </a:r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xmlns="" id="{4FA6C6D8-56C1-4B2D-8966-BACE80615294}"/>
              </a:ext>
            </a:extLst>
          </p:cNvPr>
          <p:cNvSpPr/>
          <p:nvPr/>
        </p:nvSpPr>
        <p:spPr>
          <a:xfrm rot="5400000">
            <a:off x="9384323" y="1189893"/>
            <a:ext cx="855784" cy="47595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27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0224F-717A-428D-B612-7EF23D88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61908"/>
            <a:ext cx="10772775" cy="1658198"/>
          </a:xfrm>
        </p:spPr>
        <p:txBody>
          <a:bodyPr/>
          <a:lstStyle/>
          <a:p>
            <a:r>
              <a:rPr lang="en-GB" dirty="0"/>
              <a:t>Existing sources of comparative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1A248-FFF2-4EF8-A1ED-82F29CF05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716258"/>
            <a:ext cx="10753725" cy="451573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GB" dirty="0"/>
              <a:t>National dose audits</a:t>
            </a:r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Run by the NRPB / HPA / PHE</a:t>
            </a:r>
            <a:endParaRPr lang="en-GB" dirty="0"/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Intended to be repeated every 5 years</a:t>
            </a:r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Contingent upon data being voluntarily submitted (though PHE can demand via secretary of state for health)</a:t>
            </a:r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Contingent upon good quality data</a:t>
            </a:r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PHE resource issues mean these are less frequent</a:t>
            </a:r>
          </a:p>
          <a:p>
            <a:pPr lvl="2">
              <a:buFont typeface="Wingdings" pitchFamily="2" charset="2"/>
              <a:buChar char="§"/>
            </a:pPr>
            <a:r>
              <a:rPr lang="en-GB" i="0" dirty="0"/>
              <a:t>Other bodies are running their own</a:t>
            </a:r>
          </a:p>
          <a:p>
            <a:pPr lvl="3">
              <a:buFont typeface="Wingdings" pitchFamily="2" charset="2"/>
              <a:buChar char="§"/>
            </a:pPr>
            <a:r>
              <a:rPr lang="en-GB" dirty="0"/>
              <a:t>IPEM / Breast Screening Physics QA coordinating group / British Society of Cardiovascular Imaging</a:t>
            </a:r>
          </a:p>
          <a:p>
            <a:pPr lvl="3">
              <a:buFont typeface="Wingdings" pitchFamily="2" charset="2"/>
              <a:buChar char="§"/>
            </a:pPr>
            <a:r>
              <a:rPr lang="en-GB" dirty="0"/>
              <a:t>These are adopted as NDRLs where they meet PHE’s criteria</a:t>
            </a:r>
          </a:p>
        </p:txBody>
      </p:sp>
    </p:spTree>
    <p:extLst>
      <p:ext uri="{BB962C8B-B14F-4D97-AF65-F5344CB8AC3E}">
        <p14:creationId xmlns:p14="http://schemas.microsoft.com/office/powerpoint/2010/main" xmlns="" val="4193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73268-8A6A-4856-B1E5-51BEC88D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17" y="28139"/>
            <a:ext cx="10772775" cy="837030"/>
          </a:xfrm>
        </p:spPr>
        <p:txBody>
          <a:bodyPr>
            <a:normAutofit/>
          </a:bodyPr>
          <a:lstStyle/>
          <a:p>
            <a:r>
              <a:rPr lang="en-GB" sz="4000" dirty="0"/>
              <a:t>What is the current status of paediatric DRLs in the UK?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4D402-0E48-4256-8BFE-97DF300D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954815"/>
            <a:ext cx="10753725" cy="731520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https://www.gov.uk/government/publications/diagnostic-radiology-national-diagnostic-reference-levels-ndrls/ndrl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50A0-284C-48BD-9D65-40CD6CC450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797" t="17420" r="13462" b="7056"/>
          <a:stretch/>
        </p:blipFill>
        <p:spPr>
          <a:xfrm>
            <a:off x="1471756" y="1615995"/>
            <a:ext cx="9112495" cy="517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655157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1215</Words>
  <Application>Microsoft Office PowerPoint</Application>
  <PresentationFormat>Custom</PresentationFormat>
  <Paragraphs>231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Metropolitan</vt:lpstr>
      <vt:lpstr>Optimisation of paediatric x-ray examinations</vt:lpstr>
      <vt:lpstr>Overview</vt:lpstr>
      <vt:lpstr>Where is optimisation undertaken?</vt:lpstr>
      <vt:lpstr>Where is optimisation undertaken?</vt:lpstr>
      <vt:lpstr>Who undertakes optimisation?</vt:lpstr>
      <vt:lpstr>How do we gauge optimisation?</vt:lpstr>
      <vt:lpstr>Slide 7</vt:lpstr>
      <vt:lpstr>Existing sources of comparative data</vt:lpstr>
      <vt:lpstr>What is the current status of paediatric DRLs in the UK?</vt:lpstr>
      <vt:lpstr>Computed Tomography</vt:lpstr>
      <vt:lpstr>Fluoroscopy</vt:lpstr>
      <vt:lpstr>Radiography</vt:lpstr>
      <vt:lpstr>Why do we need weight information?</vt:lpstr>
      <vt:lpstr>UK national paediatric dose audits are on the way…</vt:lpstr>
      <vt:lpstr>What can the paediatric SIG do to help with optimisation?</vt:lpstr>
      <vt:lpstr>How can we work together?</vt:lpstr>
      <vt:lpstr>How can we work together?</vt:lpstr>
      <vt:lpstr>Questions and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dose in paediatrics</dc:title>
  <dc:creator>MWorrall</dc:creator>
  <cp:lastModifiedBy>shellh02</cp:lastModifiedBy>
  <cp:revision>31</cp:revision>
  <dcterms:created xsi:type="dcterms:W3CDTF">2019-03-12T13:55:04Z</dcterms:created>
  <dcterms:modified xsi:type="dcterms:W3CDTF">2019-05-16T09:48:30Z</dcterms:modified>
</cp:coreProperties>
</file>