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364" autoAdjust="0"/>
  </p:normalViewPr>
  <p:slideViewPr>
    <p:cSldViewPr>
      <p:cViewPr varScale="1">
        <p:scale>
          <a:sx n="78" d="100"/>
          <a:sy n="78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DBDE-EC5E-4354-A898-8AB5D0C58755}" type="datetimeFigureOut">
              <a:rPr lang="en-GB" smtClean="0"/>
              <a:pPr/>
              <a:t>14/04/2015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F249E-2986-4BA7-A7F9-CC61BD2F2F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F249E-2986-4BA7-A7F9-CC61BD2F2FC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Scottish Clinical Imaging Network</a:t>
            </a:r>
            <a:br>
              <a:rPr lang="en-GB" dirty="0" smtClean="0"/>
            </a:br>
            <a:r>
              <a:rPr lang="en-GB" dirty="0" smtClean="0"/>
              <a:t>30/4/15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 Black" pitchFamily="34" charset="0"/>
              </a:rPr>
              <a:t>Direct Access to Cross Sectional Imaging for General Practitioners</a:t>
            </a:r>
            <a:endParaRPr lang="en-GB" sz="3600" b="1" dirty="0">
              <a:latin typeface="Arial Black" pitchFamily="34" charset="0"/>
            </a:endParaRPr>
          </a:p>
        </p:txBody>
      </p:sp>
      <p:pic>
        <p:nvPicPr>
          <p:cNvPr id="4" name="Picture 3" descr="C:\Users\maryad01\AppData\Local\Microsoft\Windows\Temporary Internet Files\Content.Outlook\GIFAJ4JE\SCIN_logo_f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10763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ag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09600"/>
            <a:ext cx="885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This is </a:t>
            </a:r>
            <a:r>
              <a:rPr lang="en-GB" b="1" u="sng" dirty="0" smtClean="0"/>
              <a:t>NOT</a:t>
            </a:r>
            <a:r>
              <a:rPr lang="en-GB" dirty="0" smtClean="0"/>
              <a:t> to Replace What We Already Have in Place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to replace the current “Urgent – Suspicion of Cancer” referrals to the appropriate specialty. </a:t>
            </a:r>
          </a:p>
          <a:p>
            <a:r>
              <a:rPr lang="en-GB" dirty="0" smtClean="0"/>
              <a:t>There should be no localising symptoms</a:t>
            </a:r>
          </a:p>
          <a:p>
            <a:r>
              <a:rPr lang="en-GB" dirty="0" smtClean="0"/>
              <a:t>Direct access to CT would only be after a thorough work up by GP</a:t>
            </a:r>
          </a:p>
          <a:p>
            <a:r>
              <a:rPr lang="en-GB" dirty="0" smtClean="0"/>
              <a:t>History, examination (including screen for depression), defined blood panel and CXR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Defined Blood Panel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U&amp;E, LFTS, GLUC, TSH, BONE PROFILE,CRP, LDH, FBC, ESR, Ca125 (F), PSA (M). Myeloma Screen if ESR significantly raised. </a:t>
            </a:r>
          </a:p>
          <a:p>
            <a:endParaRPr lang="en-GB" dirty="0"/>
          </a:p>
        </p:txBody>
      </p:sp>
      <p:pic>
        <p:nvPicPr>
          <p:cNvPr id="5122" name="Picture 2" descr="C:\Users\87023jdudgeon\AppData\Local\Microsoft\Windows\Temporary Internet Files\Content.IE5\F1BXJ721\PngMedium-Blood-Analysis-with-Testtube-2317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276600"/>
            <a:ext cx="7620000" cy="3407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Next Once Work Up is Complete?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Copies of </a:t>
            </a:r>
            <a:r>
              <a:rPr lang="en-GB" b="1" dirty="0" smtClean="0"/>
              <a:t>"Suggested Pathway for Primary Care Direct Access to CT Chest/Abdomen/Pelvis for Patients with Unidentified Suspected </a:t>
            </a:r>
            <a:r>
              <a:rPr lang="en-GB" b="1" dirty="0" smtClean="0"/>
              <a:t>Malignancy”</a:t>
            </a:r>
            <a:r>
              <a:rPr lang="en-GB" dirty="0" smtClean="0"/>
              <a:t> are </a:t>
            </a:r>
            <a:r>
              <a:rPr lang="en-GB" dirty="0" smtClean="0"/>
              <a:t>on your tables</a:t>
            </a:r>
          </a:p>
          <a:p>
            <a:r>
              <a:rPr lang="en-GB" dirty="0" smtClean="0"/>
              <a:t>This is what GPs will use for guidance when looking to refer for CT </a:t>
            </a:r>
            <a:r>
              <a:rPr lang="en-GB" dirty="0" smtClean="0"/>
              <a:t>scanning</a:t>
            </a:r>
          </a:p>
          <a:p>
            <a:r>
              <a:rPr lang="en-GB" dirty="0" smtClean="0"/>
              <a:t>We would like your feedback on this today. Feedback forms are on your tables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Will GPs Need From Radiology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52" name="Picture 8" descr="C:\Users\87023jdudgeon\AppData\Local\Microsoft\Windows\Temporary Internet Files\Content.IE5\F1BXJ721\free-hugs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80010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accessible colleague with expert knowledge</a:t>
            </a:r>
          </a:p>
          <a:p>
            <a:r>
              <a:rPr lang="en-GB" dirty="0" smtClean="0"/>
              <a:t>Quick, understandable reports that highlight important findings</a:t>
            </a:r>
          </a:p>
          <a:p>
            <a:r>
              <a:rPr lang="en-GB" dirty="0" smtClean="0"/>
              <a:t>Possibly shared educational events. GPs have no ongoing radiology training and Radiologists would gain from </a:t>
            </a:r>
            <a:r>
              <a:rPr lang="en-GB" dirty="0" smtClean="0"/>
              <a:t>spending </a:t>
            </a:r>
            <a:r>
              <a:rPr lang="en-GB" dirty="0" smtClean="0"/>
              <a:t>time in General Practice. </a:t>
            </a:r>
            <a:r>
              <a:rPr lang="en-GB" dirty="0" smtClean="0"/>
              <a:t>Yes y</a:t>
            </a:r>
            <a:r>
              <a:rPr lang="en-GB" dirty="0" smtClean="0"/>
              <a:t>ou would!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pic>
        <p:nvPicPr>
          <p:cNvPr id="1026" name="Picture 2" descr="C:\Users\87023jdudgeon\AppData\Local\Microsoft\Windows\Temporary Internet Files\Content.IE5\PVTLC5YB\question-mark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GB" sz="4000" dirty="0" smtClean="0"/>
              <a:t>GPs have, by default, taken on the role of the General Physician</a:t>
            </a:r>
          </a:p>
          <a:p>
            <a:r>
              <a:rPr lang="en-GB" sz="4000" dirty="0" smtClean="0"/>
              <a:t>They have not been given the same level of diagnostic </a:t>
            </a:r>
            <a:r>
              <a:rPr lang="en-GB" sz="4000" dirty="0" smtClean="0"/>
              <a:t>access</a:t>
            </a:r>
            <a:endParaRPr lang="en-GB" sz="4000" dirty="0" smtClean="0"/>
          </a:p>
          <a:p>
            <a:r>
              <a:rPr lang="en-GB" sz="4000" dirty="0" smtClean="0"/>
              <a:t>Good evidence that GP direct access speeds and smoothes the patient journey</a:t>
            </a:r>
          </a:p>
          <a:p>
            <a:r>
              <a:rPr lang="en-GB" sz="4000" dirty="0" smtClean="0"/>
              <a:t>SG, RCR and RCGP want it to happen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GB" dirty="0" smtClean="0"/>
              <a:t>Why has it not happened?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 smtClean="0"/>
              <a:t>Radiologists fear becoming more overwhelmed than they already are</a:t>
            </a:r>
          </a:p>
          <a:p>
            <a:r>
              <a:rPr lang="en-GB" sz="4000" dirty="0" smtClean="0"/>
              <a:t>GPs fear being lumped with even more un-resourced work from secondary care</a:t>
            </a:r>
          </a:p>
          <a:p>
            <a:r>
              <a:rPr lang="en-GB" sz="4000" dirty="0" smtClean="0"/>
              <a:t>Lack of GP experience and expertise with this type of imaging</a:t>
            </a:r>
          </a:p>
          <a:p>
            <a:endParaRPr lang="en-GB" dirty="0"/>
          </a:p>
        </p:txBody>
      </p:sp>
      <p:pic>
        <p:nvPicPr>
          <p:cNvPr id="2050" name="Picture 2" descr="C:\Users\87023jdudgeon\AppData\Local\Microsoft\Windows\Temporary Internet Files\Content.IE5\OMEKR8PC\fear-fac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1905000" cy="1847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has our group being looking 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Initially everything! Quickly realised we had to focus on one key area that might show the way to develop other areas in the future</a:t>
            </a:r>
          </a:p>
          <a:p>
            <a:r>
              <a:rPr lang="en-GB" dirty="0" smtClean="0"/>
              <a:t>The Primary Care Cancer Group focussed the Discussion</a:t>
            </a:r>
          </a:p>
          <a:p>
            <a:r>
              <a:rPr lang="en-GB" dirty="0" smtClean="0"/>
              <a:t>Focussed on </a:t>
            </a:r>
            <a:r>
              <a:rPr lang="en-GB" dirty="0" smtClean="0"/>
              <a:t>very </a:t>
            </a:r>
            <a:r>
              <a:rPr lang="en-GB" dirty="0" smtClean="0"/>
              <a:t>ill patients who may have an underlying malignancy but whose symptoms do not fit into any existing referral streams.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Did We Manage to Agree 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agree there is </a:t>
            </a:r>
            <a:r>
              <a:rPr lang="en-GB" dirty="0" smtClean="0"/>
              <a:t>still work to </a:t>
            </a:r>
            <a:r>
              <a:rPr lang="en-GB" dirty="0" smtClean="0"/>
              <a:t>be done but this particular area merits GP direct access</a:t>
            </a:r>
          </a:p>
          <a:p>
            <a:r>
              <a:rPr lang="en-GB" dirty="0" smtClean="0"/>
              <a:t>Other forms of direct access </a:t>
            </a:r>
            <a:r>
              <a:rPr lang="en-GB" dirty="0" smtClean="0"/>
              <a:t>are</a:t>
            </a:r>
            <a:r>
              <a:rPr lang="en-GB" dirty="0" smtClean="0"/>
              <a:t> </a:t>
            </a:r>
            <a:r>
              <a:rPr lang="en-GB" dirty="0" smtClean="0"/>
              <a:t>best done via </a:t>
            </a:r>
            <a:r>
              <a:rPr lang="en-GB" dirty="0" smtClean="0"/>
              <a:t>protocols </a:t>
            </a:r>
            <a:r>
              <a:rPr lang="en-GB" dirty="0" smtClean="0"/>
              <a:t>supported by the </a:t>
            </a:r>
            <a:r>
              <a:rPr lang="en-GB" dirty="0" smtClean="0"/>
              <a:t>relevant specialty. </a:t>
            </a:r>
            <a:r>
              <a:rPr lang="en-GB" dirty="0" smtClean="0"/>
              <a:t>Examples of this already exist e.g. Knee MR</a:t>
            </a:r>
          </a:p>
          <a:p>
            <a:r>
              <a:rPr lang="en-GB" dirty="0" smtClean="0"/>
              <a:t>There needs to be uniform access and an equitable approach across Scotland</a:t>
            </a:r>
          </a:p>
          <a:p>
            <a:r>
              <a:rPr lang="en-GB" dirty="0" smtClean="0"/>
              <a:t>If SG want this, they need to resource it</a:t>
            </a:r>
            <a:endParaRPr lang="en-GB" dirty="0"/>
          </a:p>
        </p:txBody>
      </p:sp>
      <p:pic>
        <p:nvPicPr>
          <p:cNvPr id="3074" name="Picture 2" descr="C:\Users\87023jdudgeon\AppData\Local\Microsoft\Windows\Temporary Internet Files\Content.IE5\OMEKR8PC\vector-handshake-prev2-by-dragon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1" y="0"/>
            <a:ext cx="2057400" cy="1630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you mean you don’t know what’s wrong with them?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C:\Users\87023jdudgeon\AppData\Local\Microsoft\Windows\Temporary Internet Files\Content.IE5\OMEKR8PC\uncertainty_sc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00200"/>
            <a:ext cx="4191000" cy="447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/>
              <a:t>Uncertainty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Managing uncertainty is a key skill for GPs</a:t>
            </a:r>
          </a:p>
          <a:p>
            <a:r>
              <a:rPr lang="en-GB" dirty="0" smtClean="0"/>
              <a:t>GPs are presented with increasingly complex problems, often seeing many in the same day</a:t>
            </a:r>
          </a:p>
          <a:p>
            <a:r>
              <a:rPr lang="en-GB" dirty="0" smtClean="0"/>
              <a:t>It </a:t>
            </a:r>
            <a:r>
              <a:rPr lang="en-GB" dirty="0" smtClean="0"/>
              <a:t>can </a:t>
            </a:r>
            <a:r>
              <a:rPr lang="en-GB" dirty="0" smtClean="0"/>
              <a:t>be difficult to tease out the underlying </a:t>
            </a:r>
            <a:r>
              <a:rPr lang="en-GB" dirty="0" smtClean="0"/>
              <a:t>problem. </a:t>
            </a:r>
            <a:r>
              <a:rPr lang="en-GB" dirty="0" smtClean="0"/>
              <a:t>Is it poverty, drugs, alcohol, stress, depression, anxiety, malignancy or something </a:t>
            </a:r>
            <a:r>
              <a:rPr lang="en-GB" dirty="0" smtClean="0"/>
              <a:t>else?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Undifferentiated 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cancers present in </a:t>
            </a:r>
            <a:r>
              <a:rPr lang="en-GB" dirty="0" smtClean="0"/>
              <a:t>a way that does not </a:t>
            </a:r>
            <a:r>
              <a:rPr lang="en-GB" dirty="0" smtClean="0"/>
              <a:t>allow the GP to narrow in on the likely primary. </a:t>
            </a:r>
          </a:p>
          <a:p>
            <a:r>
              <a:rPr lang="en-GB" dirty="0" smtClean="0"/>
              <a:t>The presentations often involve significant weight </a:t>
            </a:r>
            <a:r>
              <a:rPr lang="en-GB" dirty="0" smtClean="0"/>
              <a:t>loss, </a:t>
            </a:r>
            <a:r>
              <a:rPr lang="en-GB" dirty="0" smtClean="0"/>
              <a:t>but not </a:t>
            </a:r>
            <a:r>
              <a:rPr lang="en-GB" dirty="0" smtClean="0"/>
              <a:t>always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Vague “soft” </a:t>
            </a:r>
            <a:r>
              <a:rPr lang="en-GB" dirty="0" err="1" smtClean="0"/>
              <a:t>symptomatology</a:t>
            </a:r>
            <a:r>
              <a:rPr lang="en-GB" dirty="0" smtClean="0"/>
              <a:t> including fatigue, loss of appetite and malaise are often presented.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559</Words>
  <Application>Microsoft Office PowerPoint</Application>
  <PresentationFormat>On-screen Show (4:3)</PresentationFormat>
  <Paragraphs>45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Scottish Clinical Imaging Network 30/4/15</vt:lpstr>
      <vt:lpstr>WHY?</vt:lpstr>
      <vt:lpstr>Slide 3</vt:lpstr>
      <vt:lpstr>Why has it not happened?</vt:lpstr>
      <vt:lpstr>What has our group being looking at?</vt:lpstr>
      <vt:lpstr>What Did We Manage to Agree On?</vt:lpstr>
      <vt:lpstr>What do you mean you don’t know what’s wrong with them?</vt:lpstr>
      <vt:lpstr>Uncertainty</vt:lpstr>
      <vt:lpstr>Undifferentiated Presentations</vt:lpstr>
      <vt:lpstr>This is NOT to Replace What We Already Have in Place</vt:lpstr>
      <vt:lpstr>Defined Blood Panel</vt:lpstr>
      <vt:lpstr>What Next Once Work Up is Complete?</vt:lpstr>
      <vt:lpstr>What Will GPs Need From Radiology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Alley Speirs</dc:creator>
  <cp:lastModifiedBy>87023jdudgeon</cp:lastModifiedBy>
  <cp:revision>12</cp:revision>
  <dcterms:created xsi:type="dcterms:W3CDTF">2006-08-16T00:00:00Z</dcterms:created>
  <dcterms:modified xsi:type="dcterms:W3CDTF">2015-04-14T14:28:40Z</dcterms:modified>
</cp:coreProperties>
</file>